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1414" r:id="rId2"/>
    <p:sldId id="1568" r:id="rId3"/>
    <p:sldId id="1569" r:id="rId4"/>
    <p:sldId id="1570" r:id="rId5"/>
    <p:sldId id="1582" r:id="rId6"/>
    <p:sldId id="1583" r:id="rId7"/>
    <p:sldId id="1571" r:id="rId8"/>
    <p:sldId id="1587" r:id="rId9"/>
    <p:sldId id="1573" r:id="rId10"/>
    <p:sldId id="1584" r:id="rId11"/>
    <p:sldId id="1566" r:id="rId12"/>
    <p:sldId id="1574" r:id="rId13"/>
    <p:sldId id="1575" r:id="rId14"/>
    <p:sldId id="1585" r:id="rId15"/>
    <p:sldId id="1577" r:id="rId16"/>
    <p:sldId id="1578" r:id="rId17"/>
    <p:sldId id="1580" r:id="rId18"/>
    <p:sldId id="1588" r:id="rId19"/>
    <p:sldId id="1576" r:id="rId20"/>
    <p:sldId id="1586" r:id="rId21"/>
  </p:sldIdLst>
  <p:sldSz cx="9144000" cy="6858000" type="screen4x3"/>
  <p:notesSz cx="9926638" cy="6797675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5pPr>
    <a:lvl6pPr marL="22860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6pPr>
    <a:lvl7pPr marL="27432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7pPr>
    <a:lvl8pPr marL="32004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8pPr>
    <a:lvl9pPr marL="36576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6BEE15F9-61D2-4451-A6D3-0EEAAC7339AC}">
          <p14:sldIdLst>
            <p14:sldId id="1414"/>
          </p14:sldIdLst>
        </p14:section>
        <p14:section name="Untitled Section" id="{9CACB88F-6207-4A79-8889-A4A537B69A16}">
          <p14:sldIdLst>
            <p14:sldId id="1568"/>
            <p14:sldId id="1569"/>
            <p14:sldId id="1570"/>
            <p14:sldId id="1582"/>
            <p14:sldId id="1583"/>
            <p14:sldId id="1571"/>
            <p14:sldId id="1587"/>
            <p14:sldId id="1573"/>
            <p14:sldId id="1584"/>
            <p14:sldId id="1566"/>
            <p14:sldId id="1574"/>
            <p14:sldId id="1575"/>
            <p14:sldId id="1585"/>
            <p14:sldId id="1577"/>
            <p14:sldId id="1578"/>
            <p14:sldId id="1580"/>
            <p14:sldId id="1588"/>
            <p14:sldId id="1576"/>
            <p14:sldId id="15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2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584" userDrawn="1">
          <p15:clr>
            <a:srgbClr val="A4A3A4"/>
          </p15:clr>
        </p15:guide>
        <p15:guide id="2" pos="4375" userDrawn="1">
          <p15:clr>
            <a:srgbClr val="A4A3A4"/>
          </p15:clr>
        </p15:guide>
        <p15:guide id="3" orient="horz" pos="2074" userDrawn="1">
          <p15:clr>
            <a:srgbClr val="A4A3A4"/>
          </p15:clr>
        </p15:guide>
        <p15:guide id="4" pos="2996" userDrawn="1">
          <p15:clr>
            <a:srgbClr val="A4A3A4"/>
          </p15:clr>
        </p15:guide>
        <p15:guide id="5" orient="horz" pos="1635" userDrawn="1">
          <p15:clr>
            <a:srgbClr val="A4A3A4"/>
          </p15:clr>
        </p15:guide>
        <p15:guide id="6" orient="horz" pos="2142" userDrawn="1">
          <p15:clr>
            <a:srgbClr val="A4A3A4"/>
          </p15:clr>
        </p15:guide>
        <p15:guide id="7" pos="4564" userDrawn="1">
          <p15:clr>
            <a:srgbClr val="A4A3A4"/>
          </p15:clr>
        </p15:guide>
        <p15:guide id="8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88BE66"/>
    <a:srgbClr val="F4F9F1"/>
    <a:srgbClr val="F17733"/>
    <a:srgbClr val="FEF5F0"/>
    <a:srgbClr val="0000FF"/>
    <a:srgbClr val="FFFFCC"/>
    <a:srgbClr val="FFFF99"/>
    <a:srgbClr val="FFFFFF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0" autoAdjust="0"/>
    <p:restoredTop sz="94648" autoAdjust="0"/>
  </p:normalViewPr>
  <p:slideViewPr>
    <p:cSldViewPr snapToGrid="0" showGuides="1">
      <p:cViewPr varScale="1">
        <p:scale>
          <a:sx n="114" d="100"/>
          <a:sy n="114" d="100"/>
        </p:scale>
        <p:origin x="1668" y="84"/>
      </p:cViewPr>
      <p:guideLst>
        <p:guide orient="horz" pos="2160"/>
        <p:guide pos="52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26" d="100"/>
          <a:sy n="126" d="100"/>
        </p:scale>
        <p:origin x="-1566" y="-102"/>
      </p:cViewPr>
      <p:guideLst>
        <p:guide orient="horz" pos="1584"/>
        <p:guide pos="4375"/>
        <p:guide orient="horz" pos="2074"/>
        <p:guide pos="2996"/>
        <p:guide orient="horz" pos="1635"/>
        <p:guide orient="horz" pos="2142"/>
        <p:guide pos="4564"/>
        <p:guide pos="312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5098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5098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062D839C-949A-8C41-A63B-BF6F65D4EB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64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5098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3555" y="3228898"/>
            <a:ext cx="7279535" cy="305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5098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fld id="{93D81310-C510-5741-A0A3-907D13140C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4932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89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62725"/>
            <a:ext cx="6096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6363"/>
            <a:ext cx="9144000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sp>
        <p:nvSpPr>
          <p:cNvPr id="7" name="Date Placeholder 4"/>
          <p:cNvSpPr>
            <a:spLocks noGrp="1" noChangeAspect="1" noChangeArrowheads="1"/>
          </p:cNvSpPr>
          <p:nvPr>
            <p:ph type="dt" sz="half" idx="2"/>
          </p:nvPr>
        </p:nvSpPr>
        <p:spPr bwMode="auto">
          <a:xfrm>
            <a:off x="0" y="6446838"/>
            <a:ext cx="1828799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altLang="ko-KR" smtClean="0"/>
              <a:t>Name  &lt;Email Address&gt;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62725"/>
            <a:ext cx="6096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6363"/>
            <a:ext cx="9144000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smtClean="0"/>
              <a:t>Introduction to Robot Making Class, week 1</a:t>
            </a:r>
            <a:endParaRPr lang="en-US" dirty="0"/>
          </a:p>
        </p:txBody>
      </p:sp>
      <p:sp>
        <p:nvSpPr>
          <p:cNvPr id="13" name="Date Placeholder 4"/>
          <p:cNvSpPr>
            <a:spLocks noGrp="1" noChangeAspect="1" noChangeArrowheads="1"/>
          </p:cNvSpPr>
          <p:nvPr>
            <p:ph type="dt" sz="half" idx="2"/>
          </p:nvPr>
        </p:nvSpPr>
        <p:spPr bwMode="auto">
          <a:xfrm>
            <a:off x="0" y="6446838"/>
            <a:ext cx="1828799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altLang="ko-KR" smtClean="0"/>
              <a:t>Name  &lt;Email Address&gt;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youtube.com/watch?v=POWOHeYg2ME" TargetMode="External"/><Relationship Id="rId2" Type="http://schemas.openxmlformats.org/officeDocument/2006/relationships/video" Target="https://www.youtube.com/embed/4i1PHcUctZU" TargetMode="External"/><Relationship Id="rId1" Type="http://schemas.openxmlformats.org/officeDocument/2006/relationships/video" Target="https://www.youtube.com/embed/POWOHeYg2ME?start=803" TargetMode="External"/><Relationship Id="rId6" Type="http://schemas.openxmlformats.org/officeDocument/2006/relationships/hyperlink" Target="https://www.youtube.com/watch?v=4i1PHcUctZU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https://www.youtube.com/embed/fa7cg1-8r2c?start=359" TargetMode="External"/><Relationship Id="rId1" Type="http://schemas.openxmlformats.org/officeDocument/2006/relationships/video" Target="https://www.youtube.com/embed/T5Aq7cRc-mU?start=360" TargetMode="External"/><Relationship Id="rId6" Type="http://schemas.openxmlformats.org/officeDocument/2006/relationships/hyperlink" Target="https://www.youtube.com/watch?v=fa7cg1-8r2c" TargetMode="External"/><Relationship Id="rId5" Type="http://schemas.openxmlformats.org/officeDocument/2006/relationships/image" Target="../media/image1.png"/><Relationship Id="rId4" Type="http://schemas.openxmlformats.org/officeDocument/2006/relationships/hyperlink" Target="https://www.youtube.com/watch?v=T5Aq7cRc-mU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4nWAWPM-oMA?start=359" TargetMode="External"/><Relationship Id="rId4" Type="http://schemas.openxmlformats.org/officeDocument/2006/relationships/hyperlink" Target="https://www.youtube.com/watch?v=4nWAWPM-oMA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hyperlink" Target="https://motorbank.co.kr/" TargetMode="External"/><Relationship Id="rId10" Type="http://schemas.openxmlformats.org/officeDocument/2006/relationships/image" Target="../media/image29.jpeg"/><Relationship Id="rId4" Type="http://schemas.openxmlformats.org/officeDocument/2006/relationships/hyperlink" Target="https://devicemart.co.kr/" TargetMode="External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6-heLIg85o" TargetMode="Externa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v6-heLIg85o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Nm8i4eYOBI" TargetMode="Externa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6Nm8i4eYOBI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hQixNlLF_k" TargetMode="Externa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mhQixNlLF_k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zS3YPLJNnE" TargetMode="Externa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mzS3YPLJNnE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3600" i="1" dirty="0">
              <a:solidFill>
                <a:schemeClr val="tx1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3600" i="1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Introduction to Robot Making Class</a:t>
            </a:r>
          </a:p>
          <a:p>
            <a:r>
              <a:rPr lang="en-US" sz="3600" i="1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- Week 4 -</a:t>
            </a:r>
            <a:endParaRPr lang="en-US" sz="3600" i="1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0" y="2046808"/>
            <a:ext cx="91440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Department of Electrical and Computer Engineering</a:t>
            </a:r>
            <a:b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</a:br>
            <a: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Seoul National University</a:t>
            </a: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2400" b="0" dirty="0" err="1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Seong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Hyeon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 Park </a:t>
            </a:r>
            <a:r>
              <a:rPr lang="en-US" altLang="ko-KR" sz="24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and Jae Young Chung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A45A93-FE32-2945-8767-7A7088BDD0C8}" type="slidenum">
              <a:rPr lang="en-US" smtClean="0"/>
              <a:pPr/>
              <a:t>1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Introduction to Robot Making Class</a:t>
            </a:r>
          </a:p>
          <a:p>
            <a:r>
              <a:rPr lang="en-US" dirty="0" smtClean="0"/>
              <a:t>week 4 – Fundamentals of Robot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아두이노 통신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–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블루투스 통신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10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블루투스 통신 예제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5169529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블루투스를 연결하기 위한 과정 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스마트폰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안드로이드 기준 </a:t>
            </a:r>
            <a:endParaRPr lang="en-US" altLang="ko-KR" sz="1800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38682"/>
          <a:stretch/>
        </p:blipFill>
        <p:spPr>
          <a:xfrm>
            <a:off x="4795757" y="1705528"/>
            <a:ext cx="4141538" cy="33859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45" y="1705528"/>
            <a:ext cx="4231875" cy="3382847"/>
          </a:xfrm>
          <a:prstGeom prst="rect">
            <a:avLst/>
          </a:prstGeom>
        </p:spPr>
      </p:pic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689696" y="1375348"/>
            <a:ext cx="445172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아이폰 기준</a:t>
            </a:r>
            <a:endParaRPr lang="en-US" altLang="ko-KR" sz="1800" kern="0" dirty="0">
              <a:latin typeface="Arial Narrow"/>
              <a:ea typeface="굴림" pitchFamily="50" charset="-127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-2579" y="5188736"/>
            <a:ext cx="8939874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굳이 여기에 올린 어플만 사용해야 하는 건 아닙니다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! 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그냥 블루투스 터미널 검색해서 다운받아서 쓰셔도 무방합니다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sz="1800" kern="0" dirty="0"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94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서보모터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11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서보모터란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4545279" cy="2105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물체의 위치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방위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자세 등을 제어하고 목표치의 임의 변화량에 추종하는 모터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주로 로봇의 팔을 움직이는 역할로써 많이 사용됨 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     (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공작기기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– 3D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프린터 등에도 차용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)</a:t>
            </a: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서보모터의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VCC: 5 V, GND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는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GND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끼리 통일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나머지 신호선 하나는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9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번에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!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5388816" y="2442479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우리가 사용할 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DC 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서보 모터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4098" name="Picture 2" descr="MG996R Servo Motor (Digital) Servo Motors TowerPro | JSumo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013" y="658907"/>
            <a:ext cx="2249364" cy="177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4672969" y="3227698"/>
            <a:ext cx="4446942" cy="3127754"/>
            <a:chOff x="4630280" y="2763196"/>
            <a:chExt cx="4446942" cy="3127754"/>
          </a:xfrm>
        </p:grpSpPr>
        <p:grpSp>
          <p:nvGrpSpPr>
            <p:cNvPr id="6" name="Group 5"/>
            <p:cNvGrpSpPr/>
            <p:nvPr/>
          </p:nvGrpSpPr>
          <p:grpSpPr>
            <a:xfrm>
              <a:off x="4630280" y="3108065"/>
              <a:ext cx="4446942" cy="2782885"/>
              <a:chOff x="4605899" y="2480064"/>
              <a:chExt cx="4446942" cy="2782885"/>
            </a:xfrm>
          </p:grpSpPr>
          <p:pic>
            <p:nvPicPr>
              <p:cNvPr id="4" name="4i1PHcUctZU"/>
              <p:cNvPicPr>
                <a:picLocks noRot="1" noChangeAspect="1"/>
              </p:cNvPicPr>
              <p:nvPr>
                <a:videoFile r:link="rId2"/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4605899" y="2480064"/>
                <a:ext cx="4446942" cy="2501405"/>
              </a:xfrm>
              <a:prstGeom prst="rect">
                <a:avLst/>
              </a:prstGeom>
            </p:spPr>
          </p:pic>
          <p:sp>
            <p:nvSpPr>
              <p:cNvPr id="12" name="Rectangle 20"/>
              <p:cNvSpPr/>
              <p:nvPr/>
            </p:nvSpPr>
            <p:spPr>
              <a:xfrm>
                <a:off x="5157964" y="5009033"/>
                <a:ext cx="3220393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050" dirty="0" smtClean="0">
                    <a:solidFill>
                      <a:schemeClr val="tx1"/>
                    </a:solidFill>
                    <a:latin typeface="Arial Narrow" panose="020B0606020202030204" pitchFamily="34" charset="0"/>
                    <a:hlinkClick r:id="rId6"/>
                  </a:rPr>
                  <a:t>https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Arial Narrow" panose="020B0606020202030204" pitchFamily="34" charset="0"/>
                    <a:hlinkClick r:id="rId6"/>
                  </a:rPr>
                  <a:t>://</a:t>
                </a:r>
                <a:r>
                  <a:rPr lang="en-US" altLang="ko-KR" sz="1050" dirty="0" smtClean="0">
                    <a:solidFill>
                      <a:schemeClr val="tx1"/>
                    </a:solidFill>
                    <a:latin typeface="Arial Narrow" panose="020B0606020202030204" pitchFamily="34" charset="0"/>
                    <a:hlinkClick r:id="rId6"/>
                  </a:rPr>
                  <a:t>www.youtube.com/watch?v=4i1PHcUctZU</a:t>
                </a:r>
                <a:endParaRPr lang="en-US" altLang="ko-KR" sz="1050" dirty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4630280" y="2763196"/>
              <a:ext cx="433661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아두이노 로봇 손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0110" y="3238946"/>
            <a:ext cx="4498439" cy="3088942"/>
            <a:chOff x="-2579" y="2774444"/>
            <a:chExt cx="4498439" cy="3088942"/>
          </a:xfrm>
        </p:grpSpPr>
        <p:pic>
          <p:nvPicPr>
            <p:cNvPr id="13" name="POWOHeYg2ME"/>
            <p:cNvPicPr>
              <a:picLocks noRot="1" noChangeAspect="1"/>
            </p:cNvPicPr>
            <p:nvPr>
              <a:videoFile r:link="rId1"/>
            </p:nvPr>
          </p:nvPicPr>
          <p:blipFill>
            <a:blip r:embed="rId5"/>
            <a:stretch>
              <a:fillRect/>
            </a:stretch>
          </p:blipFill>
          <p:spPr>
            <a:xfrm>
              <a:off x="48918" y="3098592"/>
              <a:ext cx="4446942" cy="2501405"/>
            </a:xfrm>
            <a:prstGeom prst="rect">
              <a:avLst/>
            </a:prstGeom>
          </p:spPr>
        </p:pic>
        <p:sp>
          <p:nvSpPr>
            <p:cNvPr id="16" name="Rectangle 20"/>
            <p:cNvSpPr/>
            <p:nvPr/>
          </p:nvSpPr>
          <p:spPr>
            <a:xfrm>
              <a:off x="662192" y="5609470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chemeClr val="tx1"/>
                  </a:solidFill>
                  <a:latin typeface="Arial Narrow" panose="020B0606020202030204" pitchFamily="34" charset="0"/>
                  <a:hlinkClick r:id="rId7"/>
                </a:rPr>
                <a:t>https://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  <a:hlinkClick r:id="rId7"/>
                </a:rPr>
                <a:t>www.youtube.com/watch?v=POWOHeYg2ME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 </a:t>
              </a:r>
              <a:endPara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7" name="Rectangle 3"/>
            <p:cNvSpPr txBox="1">
              <a:spLocks noChangeArrowheads="1"/>
            </p:cNvSpPr>
            <p:nvPr/>
          </p:nvSpPr>
          <p:spPr bwMode="auto">
            <a:xfrm>
              <a:off x="-2579" y="2774444"/>
              <a:ext cx="433661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아두이노 로봇  팔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</p:grpSp>
      <p:pic>
        <p:nvPicPr>
          <p:cNvPr id="20" name="Picture 2" descr="sweep bb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4" t="4048" r="4414" b="58374"/>
          <a:stretch/>
        </p:blipFill>
        <p:spPr bwMode="auto">
          <a:xfrm>
            <a:off x="6928377" y="630244"/>
            <a:ext cx="2197218" cy="182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30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서보모터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12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서보모터 제어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48526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서보모터와 아두이노 간의 회로도</a:t>
            </a:r>
            <a:endParaRPr lang="en-US" altLang="ko-KR" sz="180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5423208" y="5625504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간단한 서보 모터 구동 예제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050" name="Picture 2" descr="sweep b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1" t="3959" r="4967" b="6976"/>
          <a:stretch/>
        </p:blipFill>
        <p:spPr bwMode="auto">
          <a:xfrm>
            <a:off x="0" y="1373129"/>
            <a:ext cx="4607604" cy="26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389" y="629582"/>
            <a:ext cx="4216032" cy="4986397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0" y="4094455"/>
            <a:ext cx="4927968" cy="111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서보모터 신호 핀은 무조건 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PWM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에 연결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!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아두이노는 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#include &lt;</a:t>
            </a:r>
            <a:r>
              <a:rPr lang="en-US" altLang="ko-KR" sz="1600" b="0" kern="0" dirty="0" err="1" smtClean="0">
                <a:latin typeface="Arial Narrow"/>
                <a:ea typeface="굴림" pitchFamily="50" charset="-127"/>
              </a:rPr>
              <a:t>Servo.h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&gt;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로 기본 라이브러리를 사용해서 서보모터를 제어할 수 있다</a:t>
            </a:r>
            <a:endParaRPr lang="en-US" altLang="ko-KR" sz="16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보통 싼 서보모터는 </a:t>
            </a:r>
            <a:r>
              <a:rPr lang="en-US" altLang="ko-KR" sz="1600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0 - 180</a:t>
            </a:r>
            <a:r>
              <a:rPr lang="ko-KR" altLang="en-US" sz="1600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도까지만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 돌 수 있다</a:t>
            </a:r>
            <a:endParaRPr lang="en-US" altLang="ko-KR" sz="1600" b="0" kern="0" dirty="0" smtClean="0">
              <a:latin typeface="Arial Narrow"/>
              <a:ea typeface="굴림" pitchFamily="50" charset="-127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-2579" y="5220008"/>
            <a:ext cx="4852657" cy="106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코드 설명</a:t>
            </a:r>
            <a:endParaRPr lang="en-US" altLang="ko-KR" sz="180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서보모터의 각도를 조절하여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한 방향으로 끝까지 도는데 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2.7 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초 그리고 다시 돌아오는데 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2.7 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초가 걸리는 총 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5.4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초의주기로 서보모터가 왔다 갔다 하는 코드</a:t>
            </a:r>
            <a:endParaRPr lang="en-US" altLang="ko-KR" sz="1600" b="0" kern="0" dirty="0"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063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서보모터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13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서보모터 제어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블루투스로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5114925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스마트폰으로 블루투스 통신을 시작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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a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를 보낸다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: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각도가 점점 커지는 방향으로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b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를 보낸다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각도가 점점 작아지는 방향으로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5556160" y="5872225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자세한 코드는 </a:t>
            </a:r>
            <a:r>
              <a:rPr lang="en-US" altLang="ko-KR" sz="105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arduino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/bluetooth2_servo 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폴더에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820" y="1614550"/>
            <a:ext cx="4029075" cy="424815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0" y="2338797"/>
            <a:ext cx="5114925" cy="3854125"/>
            <a:chOff x="0" y="1656380"/>
            <a:chExt cx="5114925" cy="3854125"/>
          </a:xfrm>
        </p:grpSpPr>
        <p:grpSp>
          <p:nvGrpSpPr>
            <p:cNvPr id="24" name="Group 23"/>
            <p:cNvGrpSpPr/>
            <p:nvPr/>
          </p:nvGrpSpPr>
          <p:grpSpPr>
            <a:xfrm>
              <a:off x="126186" y="1981356"/>
              <a:ext cx="4862554" cy="3296756"/>
              <a:chOff x="-2579" y="2572171"/>
              <a:chExt cx="4610183" cy="3411263"/>
            </a:xfrm>
          </p:grpSpPr>
          <p:pic>
            <p:nvPicPr>
              <p:cNvPr id="12" name="Picture 2" descr="sweep bb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1" t="3959" r="4967" b="6976"/>
              <a:stretch/>
            </p:blipFill>
            <p:spPr bwMode="auto">
              <a:xfrm>
                <a:off x="0" y="3357929"/>
                <a:ext cx="4607604" cy="2625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209965" y="2359627"/>
                <a:ext cx="994159" cy="1419248"/>
              </a:xfrm>
              <a:prstGeom prst="rect">
                <a:avLst/>
              </a:prstGeom>
            </p:spPr>
          </p:pic>
          <p:cxnSp>
            <p:nvCxnSpPr>
              <p:cNvPr id="13" name="Elbow Connector 12"/>
              <p:cNvCxnSpPr/>
              <p:nvPr/>
            </p:nvCxnSpPr>
            <p:spPr bwMode="auto">
              <a:xfrm>
                <a:off x="1416669" y="3296323"/>
                <a:ext cx="683594" cy="478972"/>
              </a:xfrm>
              <a:prstGeom prst="bentConnector3">
                <a:avLst>
                  <a:gd name="adj1" fmla="val 96910"/>
                </a:avLst>
              </a:prstGeom>
              <a:solidFill>
                <a:schemeClr val="accent1"/>
              </a:solidFill>
              <a:ln w="3810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Elbow Connector 15"/>
              <p:cNvCxnSpPr/>
              <p:nvPr/>
            </p:nvCxnSpPr>
            <p:spPr bwMode="auto">
              <a:xfrm rot="16200000" flipH="1">
                <a:off x="1338464" y="3243683"/>
                <a:ext cx="609819" cy="453407"/>
              </a:xfrm>
              <a:prstGeom prst="bentConnector3">
                <a:avLst>
                  <a:gd name="adj1" fmla="val 539"/>
                </a:avLst>
              </a:prstGeom>
              <a:solidFill>
                <a:schemeClr val="accent1"/>
              </a:solidFill>
              <a:ln w="381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5" name="Rectangle 20"/>
            <p:cNvSpPr/>
            <p:nvPr/>
          </p:nvSpPr>
          <p:spPr>
            <a:xfrm>
              <a:off x="948626" y="5256589"/>
              <a:ext cx="322039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블루투스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, 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서보모터와 아두이노 회로도</a:t>
              </a:r>
              <a:endPara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6" name="Rectangle 3"/>
            <p:cNvSpPr txBox="1">
              <a:spLocks noChangeArrowheads="1"/>
            </p:cNvSpPr>
            <p:nvPr/>
          </p:nvSpPr>
          <p:spPr bwMode="auto">
            <a:xfrm>
              <a:off x="0" y="1656380"/>
              <a:ext cx="511492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블루투스로 제어하기 위한 회로도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31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전체 회로도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(Final)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14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23220"/>
            <a:ext cx="9141421" cy="598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7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지금까지 배운 걸로 무엇을 할 수 있을까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?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15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예술적인 작품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-2579" y="1426310"/>
            <a:ext cx="44994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8x8x8 LED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큐브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636940" y="4249662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  <a:hlinkClick r:id="rId4"/>
              </a:rPr>
              <a:t>https://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4"/>
              </a:rPr>
              <a:t>www.youtube.com/watch?v=T5Aq7cRc-mU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" name="T5Aq7cRc-mU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81481" y="1756490"/>
            <a:ext cx="4415372" cy="2483647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4569421" y="1431318"/>
            <a:ext cx="44994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아두이노로 그림 그리기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4" name="fa7cg1-8r2c"/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4572000" y="1756490"/>
            <a:ext cx="4496853" cy="2493172"/>
          </a:xfrm>
          <a:prstGeom prst="rect">
            <a:avLst/>
          </a:prstGeom>
        </p:spPr>
      </p:pic>
      <p:sp>
        <p:nvSpPr>
          <p:cNvPr id="13" name="Rectangle 20"/>
          <p:cNvSpPr/>
          <p:nvPr/>
        </p:nvSpPr>
        <p:spPr>
          <a:xfrm>
            <a:off x="5211520" y="4240137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  <a:hlinkClick r:id="rId6"/>
              </a:rPr>
              <a:t>https://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6"/>
              </a:rPr>
              <a:t>www.youtube.com/watch?v=fa7cg1-8r2c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-2579" y="1042949"/>
            <a:ext cx="914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기본적인 원리는 다 배웠으니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어떻게 동작하는 지를 분석하는 안목만 키우면 됨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!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0" y="4560535"/>
            <a:ext cx="9144000" cy="108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이 외에도 이쁜 프로젝트는 본인이 창의적인 아이디어를 갖고 있다면 얼마든지 간단하게 구현 가능함</a:t>
            </a:r>
            <a:endParaRPr lang="en-US" altLang="ko-KR" sz="16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대부분의 이쁜 프로젝트는 하드웨어</a:t>
            </a:r>
            <a:r>
              <a:rPr lang="en-US" altLang="ko-KR" sz="16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로봇 혹은 작품의 껍데기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)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가 이쁜게 중요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! 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3D 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프린터 혹은 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CNC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를 통해 이쁜 외형을 설계하는 게 중요한 포인트가 됨</a:t>
            </a:r>
            <a:endParaRPr lang="en-US" altLang="ko-KR" sz="1600" b="0" kern="0" dirty="0"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24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지금까지 배운 걸로 무엇을 할 수 있을까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?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16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공학적인 작품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-2579" y="1042949"/>
            <a:ext cx="914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기본적인 원리는 다 배웠으니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어떻게 동작하는 지를 분석하는 안목만 키우면 됨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!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2" name="4nWAWPM-oMA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3169" y="1363983"/>
            <a:ext cx="8922190" cy="4882908"/>
          </a:xfrm>
          <a:prstGeom prst="rect">
            <a:avLst/>
          </a:prstGeom>
        </p:spPr>
      </p:pic>
      <p:sp>
        <p:nvSpPr>
          <p:cNvPr id="13" name="Rectangle 20"/>
          <p:cNvSpPr/>
          <p:nvPr/>
        </p:nvSpPr>
        <p:spPr>
          <a:xfrm>
            <a:off x="2959224" y="6264250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  <a:hlinkClick r:id="rId4"/>
              </a:rPr>
              <a:t>https://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4"/>
              </a:rPr>
              <a:t>www.youtube.com/watch?v=4nWAWPM-oMA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40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메이커의 세계는 넓다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17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아두이노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UNO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말고 뭐가 있을까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0" y="1086605"/>
            <a:ext cx="4454305" cy="2182587"/>
            <a:chOff x="0" y="1086605"/>
            <a:chExt cx="4454305" cy="2182587"/>
          </a:xfrm>
        </p:grpSpPr>
        <p:sp>
          <p:nvSpPr>
            <p:cNvPr id="10" name="Rectangle 3"/>
            <p:cNvSpPr txBox="1">
              <a:spLocks noChangeArrowheads="1"/>
            </p:cNvSpPr>
            <p:nvPr/>
          </p:nvSpPr>
          <p:spPr bwMode="auto">
            <a:xfrm>
              <a:off x="0" y="1086605"/>
              <a:ext cx="445430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로봇의 뇌를 바꿔볼까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?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7" name="Rectangle 20"/>
            <p:cNvSpPr/>
            <p:nvPr/>
          </p:nvSpPr>
          <p:spPr>
            <a:xfrm>
              <a:off x="316111" y="3015276"/>
              <a:ext cx="177183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5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라즈베리파이 보드</a:t>
              </a:r>
              <a:endPara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pic>
          <p:nvPicPr>
            <p:cNvPr id="9218" name="Picture 2" descr="Amazon.com: Raspberry Pi 3 Model B Board: Computers &amp; Accessori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03078"/>
              <a:ext cx="2404061" cy="1611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ODROID XU4: Odroid XU4, 8x 1.4 - 2.0 GHz, 2 GB RAM at reichelt elektronik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061" y="1403078"/>
              <a:ext cx="2046827" cy="1484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20"/>
            <p:cNvSpPr/>
            <p:nvPr/>
          </p:nvSpPr>
          <p:spPr>
            <a:xfrm>
              <a:off x="2541555" y="2998028"/>
              <a:ext cx="177183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5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오드로이드 보드</a:t>
              </a:r>
              <a:endPara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605633" y="1086604"/>
            <a:ext cx="4499570" cy="2838700"/>
            <a:chOff x="4605633" y="1086604"/>
            <a:chExt cx="4499570" cy="2838700"/>
          </a:xfrm>
        </p:grpSpPr>
        <p:sp>
          <p:nvSpPr>
            <p:cNvPr id="12" name="Rectangle 3"/>
            <p:cNvSpPr txBox="1">
              <a:spLocks noChangeArrowheads="1"/>
            </p:cNvSpPr>
            <p:nvPr/>
          </p:nvSpPr>
          <p:spPr bwMode="auto">
            <a:xfrm>
              <a:off x="4605633" y="1086604"/>
              <a:ext cx="4454305" cy="2714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로봇의 센서를 바꿔볼까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?</a:t>
              </a: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주요 구매처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ex. </a:t>
              </a:r>
              <a:r>
                <a:rPr lang="en-US" altLang="ko-KR" sz="1800" b="0" kern="0" dirty="0" err="1" smtClean="0">
                  <a:latin typeface="Arial Narrow"/>
                  <a:ea typeface="굴림" pitchFamily="50" charset="-127"/>
                </a:rPr>
                <a:t>devicemart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600" b="0" kern="0" dirty="0" smtClean="0">
                  <a:latin typeface="Arial Narrow"/>
                  <a:ea typeface="굴림" pitchFamily="50" charset="-127"/>
                  <a:hlinkClick r:id="rId4"/>
                </a:rPr>
                <a:t>https://devicemart.co.kr</a:t>
              </a:r>
              <a:endParaRPr lang="en-US" altLang="ko-KR" sz="16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600" b="0" kern="0" dirty="0" smtClean="0">
                  <a:latin typeface="Arial Narrow"/>
                  <a:ea typeface="굴림" pitchFamily="50" charset="-127"/>
                </a:rPr>
                <a:t>ex. </a:t>
              </a:r>
              <a:r>
                <a:rPr lang="en-US" altLang="ko-KR" sz="1600" b="0" kern="0" dirty="0" err="1" smtClean="0">
                  <a:latin typeface="Arial Narrow"/>
                  <a:ea typeface="굴림" pitchFamily="50" charset="-127"/>
                </a:rPr>
                <a:t>motorbank</a:t>
              </a:r>
              <a:endParaRPr lang="en-US" altLang="ko-KR" sz="16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600" b="0" kern="0" dirty="0" smtClean="0">
                  <a:latin typeface="Arial Narrow"/>
                  <a:ea typeface="굴림" pitchFamily="50" charset="-127"/>
                  <a:hlinkClick r:id="rId5"/>
                </a:rPr>
                <a:t>https://motorbank.co.kr</a:t>
              </a:r>
              <a:endParaRPr lang="en-US" altLang="ko-KR" sz="1600" b="0" kern="0" dirty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600" b="0" kern="0" dirty="0" smtClean="0">
                  <a:latin typeface="Arial Narrow"/>
                  <a:ea typeface="굴림" pitchFamily="50" charset="-127"/>
                </a:rPr>
                <a:t>Ex. </a:t>
              </a:r>
              <a:r>
                <a:rPr lang="en-US" altLang="ko-KR" sz="1600" b="0" kern="0" dirty="0" err="1" smtClean="0">
                  <a:latin typeface="Arial Narrow"/>
                  <a:ea typeface="굴림" pitchFamily="50" charset="-127"/>
                </a:rPr>
                <a:t>Aliexpress</a:t>
              </a:r>
              <a:endParaRPr lang="en-US" altLang="ko-KR" sz="16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ko-KR" altLang="en-US" sz="1600" b="0" kern="0" dirty="0" smtClean="0">
                  <a:latin typeface="Arial Narrow"/>
                  <a:ea typeface="굴림" pitchFamily="50" charset="-127"/>
                </a:rPr>
                <a:t>알리익스프레스는</a:t>
              </a:r>
              <a:endParaRPr lang="en-US" altLang="ko-KR" sz="16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ko-KR" altLang="en-US" sz="1600" b="0" kern="0" dirty="0" smtClean="0">
                  <a:latin typeface="Arial Narrow"/>
                  <a:ea typeface="굴림" pitchFamily="50" charset="-127"/>
                </a:rPr>
                <a:t>해외배송 </a:t>
              </a:r>
              <a:r>
                <a:rPr lang="en-US" altLang="ko-KR" sz="1600" b="0" kern="0" dirty="0" smtClean="0">
                  <a:latin typeface="Arial Narrow"/>
                  <a:ea typeface="굴림" pitchFamily="50" charset="-127"/>
                </a:rPr>
                <a:t>(</a:t>
              </a:r>
              <a:r>
                <a:rPr lang="ko-KR" altLang="en-US" sz="1600" b="0" kern="0" dirty="0" smtClean="0">
                  <a:latin typeface="Arial Narrow"/>
                  <a:ea typeface="굴림" pitchFamily="50" charset="-127"/>
                </a:rPr>
                <a:t>주로 중국</a:t>
              </a:r>
              <a:r>
                <a:rPr lang="en-US" altLang="ko-KR" sz="1600" b="0" kern="0" dirty="0" smtClean="0">
                  <a:latin typeface="Arial Narrow"/>
                  <a:ea typeface="굴림" pitchFamily="50" charset="-127"/>
                </a:rPr>
                <a:t>)</a:t>
              </a:r>
              <a:endParaRPr lang="en-US" altLang="ko-KR" sz="16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6"/>
            <a:srcRect l="64318" t="51424" r="22615" b="25555"/>
            <a:stretch/>
          </p:blipFill>
          <p:spPr>
            <a:xfrm>
              <a:off x="6535396" y="1363603"/>
              <a:ext cx="2569807" cy="2561701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-3417" y="3909086"/>
            <a:ext cx="4659234" cy="2710487"/>
            <a:chOff x="-3417" y="3909086"/>
            <a:chExt cx="4659234" cy="2710487"/>
          </a:xfrm>
        </p:grpSpPr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-3417" y="3909086"/>
              <a:ext cx="445430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아두이노랑 다른 보드들을 같이 써볼까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?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9222" name="Picture 6" descr="ROS 개발자가 직접 집필한 로봇 프로그래밍 서적!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7474" y="4055925"/>
              <a:ext cx="1228343" cy="657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00038" y="4163474"/>
              <a:ext cx="3395184" cy="2456099"/>
              <a:chOff x="253870" y="4397573"/>
              <a:chExt cx="3395184" cy="2222000"/>
            </a:xfrm>
          </p:grpSpPr>
          <p:pic>
            <p:nvPicPr>
              <p:cNvPr id="9224" name="Picture 8" descr="로봇 - ROS(Robot Operating System) 개념과 활용 - 2. ROS의 동작 구조와 적용 사례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70" y="4397573"/>
                <a:ext cx="3395184" cy="2177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/>
              <p:cNvSpPr/>
              <p:nvPr/>
            </p:nvSpPr>
            <p:spPr bwMode="auto">
              <a:xfrm>
                <a:off x="2113263" y="6363461"/>
                <a:ext cx="1425319" cy="25611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4546204" y="3907555"/>
            <a:ext cx="4581898" cy="2848134"/>
            <a:chOff x="4546204" y="3907555"/>
            <a:chExt cx="4581898" cy="2848134"/>
          </a:xfrm>
        </p:grpSpPr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4546204" y="3907555"/>
              <a:ext cx="445430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예제 코드들이랑 회로는 어디서 볼까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?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646315" y="4163474"/>
              <a:ext cx="4481787" cy="2592215"/>
              <a:chOff x="4646315" y="4163474"/>
              <a:chExt cx="4481787" cy="2592215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9"/>
              <a:srcRect l="27938"/>
              <a:stretch/>
            </p:blipFill>
            <p:spPr>
              <a:xfrm>
                <a:off x="7508223" y="6131104"/>
                <a:ext cx="1619879" cy="457200"/>
              </a:xfrm>
              <a:prstGeom prst="rect">
                <a:avLst/>
              </a:prstGeom>
            </p:spPr>
          </p:pic>
          <p:pic>
            <p:nvPicPr>
              <p:cNvPr id="9228" name="Picture 12" descr="How to Set Up and Maintain a GitHub Repository | by Mariel Grace | Coding  in Simple English | Medium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1800" y="5470003"/>
                <a:ext cx="2016059" cy="12856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26" name="Picture 10" descr="YouTube - Apps on Google Play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5817" y="5574164"/>
                <a:ext cx="965812" cy="1077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46315" y="4163474"/>
                <a:ext cx="4449386" cy="1509613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9"/>
              <a:srcRect l="-1" t="11632" r="72188" b="14974"/>
              <a:stretch/>
            </p:blipFill>
            <p:spPr>
              <a:xfrm>
                <a:off x="7527859" y="5702300"/>
                <a:ext cx="970447" cy="5208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819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 실습</a:t>
            </a:r>
            <a:r>
              <a:rPr lang="en-US" altLang="ko-KR" sz="2800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(4):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자율 탐사 로봇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18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새로운 라이브러리를 설치 및 사용하는 법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42279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NewPing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라이브러리를 설치해보자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5" t="44844" r="85031" b="37291"/>
          <a:stretch/>
        </p:blipFill>
        <p:spPr>
          <a:xfrm>
            <a:off x="75673" y="1548656"/>
            <a:ext cx="3717730" cy="2848571"/>
          </a:xfrm>
          <a:prstGeom prst="rect">
            <a:avLst/>
          </a:prstGeom>
        </p:spPr>
      </p:pic>
      <p:pic>
        <p:nvPicPr>
          <p:cNvPr id="10242" name="Picture 2" descr="https://steemitimages.com/640x0/https:/i.imgur.com/HWfFF5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793" y="1583017"/>
            <a:ext cx="4209207" cy="259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Down Arrow 135"/>
          <p:cNvSpPr/>
          <p:nvPr/>
        </p:nvSpPr>
        <p:spPr bwMode="auto">
          <a:xfrm rot="5400000" flipV="1">
            <a:off x="4008247" y="2368138"/>
            <a:ext cx="827730" cy="1025362"/>
          </a:xfrm>
          <a:prstGeom prst="downArrow">
            <a:avLst>
              <a:gd name="adj1" fmla="val 50000"/>
              <a:gd name="adj2" fmla="val 52105"/>
            </a:avLst>
          </a:prstGeom>
          <a:solidFill>
            <a:srgbClr val="FF0000">
              <a:alpha val="80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7" name="Rectangle 3"/>
          <p:cNvSpPr txBox="1">
            <a:spLocks noChangeArrowheads="1"/>
          </p:cNvSpPr>
          <p:nvPr/>
        </p:nvSpPr>
        <p:spPr bwMode="auto">
          <a:xfrm>
            <a:off x="-2580" y="4289914"/>
            <a:ext cx="9074151" cy="1828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NewPing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라이브러리의 용도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다수의 초음파 센서를 손쉽게 사용하기 위한 용도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-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지금까지의 코드에선 직접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Pulse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를 지정해서 거리를 직접 계산해서 측정했지만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라이브러리를 쓰면 좀 더 편하게 거리를 잴 수 있음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NewPing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외에도 다양한 라이브러리가 존재하니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본인이 진행할 프로젝트에 필요한 라이브러리가 이미 존재하는지 구글에 검색해볼 것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!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267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/>
          <p:cNvGrpSpPr/>
          <p:nvPr/>
        </p:nvGrpSpPr>
        <p:grpSpPr>
          <a:xfrm>
            <a:off x="3453829" y="3226046"/>
            <a:ext cx="3137550" cy="790600"/>
            <a:chOff x="1849050" y="2040104"/>
            <a:chExt cx="3457001" cy="790600"/>
          </a:xfrm>
        </p:grpSpPr>
        <p:sp>
          <p:nvSpPr>
            <p:cNvPr id="133" name="Down Arrow 132"/>
            <p:cNvSpPr/>
            <p:nvPr/>
          </p:nvSpPr>
          <p:spPr bwMode="auto">
            <a:xfrm rot="5400000" flipV="1">
              <a:off x="1986724" y="1905267"/>
              <a:ext cx="754604" cy="1029951"/>
            </a:xfrm>
            <a:prstGeom prst="downArrow">
              <a:avLst>
                <a:gd name="adj1" fmla="val 50000"/>
                <a:gd name="adj2" fmla="val 52105"/>
              </a:avLst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34" name="Down Arrow 133"/>
            <p:cNvSpPr/>
            <p:nvPr/>
          </p:nvSpPr>
          <p:spPr bwMode="auto">
            <a:xfrm rot="5400000" flipV="1">
              <a:off x="3199888" y="1902430"/>
              <a:ext cx="754604" cy="1029951"/>
            </a:xfrm>
            <a:prstGeom prst="downArrow">
              <a:avLst>
                <a:gd name="adj1" fmla="val 50000"/>
                <a:gd name="adj2" fmla="val 52105"/>
              </a:avLst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35" name="Down Arrow 134"/>
            <p:cNvSpPr/>
            <p:nvPr/>
          </p:nvSpPr>
          <p:spPr bwMode="auto">
            <a:xfrm rot="5400000" flipV="1">
              <a:off x="4413774" y="1938426"/>
              <a:ext cx="754604" cy="1029951"/>
            </a:xfrm>
            <a:prstGeom prst="downArrow">
              <a:avLst>
                <a:gd name="adj1" fmla="val 50000"/>
                <a:gd name="adj2" fmla="val 52105"/>
              </a:avLst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 실습</a:t>
            </a:r>
            <a:r>
              <a:rPr lang="en-US" altLang="ko-KR" sz="2800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(4):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자율 탐사 로봇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19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사람을 찾아가는 로봇의 원리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로봇이 돌다가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초음파 센서로 거리가 작은 곳으로 직진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왼쪽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/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오른쪽 적외선 센서를 초음파 센서 옆에 붙이는 것을 권장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94885" y="1926989"/>
            <a:ext cx="3770943" cy="3395265"/>
            <a:chOff x="185421" y="1911947"/>
            <a:chExt cx="3119408" cy="2808639"/>
          </a:xfrm>
        </p:grpSpPr>
        <p:grpSp>
          <p:nvGrpSpPr>
            <p:cNvPr id="12" name="Group 11"/>
            <p:cNvGrpSpPr/>
            <p:nvPr/>
          </p:nvGrpSpPr>
          <p:grpSpPr>
            <a:xfrm rot="2264141">
              <a:off x="1354820" y="2821092"/>
              <a:ext cx="1430448" cy="1169475"/>
              <a:chOff x="235390" y="2415586"/>
              <a:chExt cx="1430448" cy="1169475"/>
            </a:xfrm>
          </p:grpSpPr>
          <p:grpSp>
            <p:nvGrpSpPr>
              <p:cNvPr id="13" name="Group 12"/>
              <p:cNvGrpSpPr/>
              <p:nvPr/>
            </p:nvGrpSpPr>
            <p:grpSpPr>
              <a:xfrm rot="5400000" flipH="1">
                <a:off x="365876" y="2285100"/>
                <a:ext cx="1169475" cy="1430448"/>
                <a:chOff x="586878" y="2544296"/>
                <a:chExt cx="2399381" cy="2232962"/>
              </a:xfrm>
            </p:grpSpPr>
            <p:grpSp>
              <p:nvGrpSpPr>
                <p:cNvPr id="15" name="그룹 20"/>
                <p:cNvGrpSpPr/>
                <p:nvPr/>
              </p:nvGrpSpPr>
              <p:grpSpPr>
                <a:xfrm>
                  <a:off x="586878" y="2544296"/>
                  <a:ext cx="2361537" cy="2232962"/>
                  <a:chOff x="6050943" y="1219539"/>
                  <a:chExt cx="2361537" cy="4656475"/>
                </a:xfrm>
              </p:grpSpPr>
              <p:sp>
                <p:nvSpPr>
                  <p:cNvPr id="24" name="사다리꼴 5"/>
                  <p:cNvSpPr/>
                  <p:nvPr/>
                </p:nvSpPr>
                <p:spPr bwMode="auto">
                  <a:xfrm>
                    <a:off x="6050943" y="1852653"/>
                    <a:ext cx="2361537" cy="755373"/>
                  </a:xfrm>
                  <a:prstGeom prst="trapezoid">
                    <a:avLst/>
                  </a:prstGeom>
                  <a:solidFill>
                    <a:schemeClr val="bg1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25" name="직사각형 7"/>
                  <p:cNvSpPr/>
                  <p:nvPr/>
                </p:nvSpPr>
                <p:spPr bwMode="auto">
                  <a:xfrm>
                    <a:off x="6297433" y="2615980"/>
                    <a:ext cx="1900362" cy="326003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26" name="직사각형 8"/>
                  <p:cNvSpPr/>
                  <p:nvPr/>
                </p:nvSpPr>
                <p:spPr bwMode="auto">
                  <a:xfrm>
                    <a:off x="6384576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27" name="순서도: 저장 데이터 9"/>
                  <p:cNvSpPr/>
                  <p:nvPr/>
                </p:nvSpPr>
                <p:spPr bwMode="auto">
                  <a:xfrm rot="5400000">
                    <a:off x="6307292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28" name="순서도: 저장 데이터 12"/>
                  <p:cNvSpPr/>
                  <p:nvPr/>
                </p:nvSpPr>
                <p:spPr bwMode="auto">
                  <a:xfrm rot="5400000">
                    <a:off x="6414554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29" name="직사각형 14"/>
                  <p:cNvSpPr/>
                  <p:nvPr/>
                </p:nvSpPr>
                <p:spPr bwMode="auto">
                  <a:xfrm>
                    <a:off x="7120072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30" name="순서도: 저장 데이터 15"/>
                  <p:cNvSpPr/>
                  <p:nvPr/>
                </p:nvSpPr>
                <p:spPr bwMode="auto">
                  <a:xfrm rot="5400000">
                    <a:off x="7042788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31" name="순서도: 저장 데이터 16"/>
                  <p:cNvSpPr/>
                  <p:nvPr/>
                </p:nvSpPr>
                <p:spPr bwMode="auto">
                  <a:xfrm rot="5400000">
                    <a:off x="7150050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32" name="직사각형 17"/>
                  <p:cNvSpPr/>
                  <p:nvPr/>
                </p:nvSpPr>
                <p:spPr bwMode="auto">
                  <a:xfrm>
                    <a:off x="7807701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33" name="순서도: 저장 데이터 18"/>
                  <p:cNvSpPr/>
                  <p:nvPr/>
                </p:nvSpPr>
                <p:spPr bwMode="auto">
                  <a:xfrm rot="5400000">
                    <a:off x="7730417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34" name="순서도: 저장 데이터 19"/>
                  <p:cNvSpPr/>
                  <p:nvPr/>
                </p:nvSpPr>
                <p:spPr bwMode="auto">
                  <a:xfrm rot="5400000">
                    <a:off x="7837679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</p:grpSp>
            <p:sp>
              <p:nvSpPr>
                <p:cNvPr id="16" name="Rectangle 15"/>
                <p:cNvSpPr/>
                <p:nvPr/>
              </p:nvSpPr>
              <p:spPr bwMode="auto">
                <a:xfrm>
                  <a:off x="695886" y="3657384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7" name="Rectangle 16"/>
                <p:cNvSpPr/>
                <p:nvPr/>
              </p:nvSpPr>
              <p:spPr bwMode="auto">
                <a:xfrm>
                  <a:off x="603456" y="3440317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 bwMode="auto">
                <a:xfrm>
                  <a:off x="695886" y="4439041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 bwMode="auto">
                <a:xfrm>
                  <a:off x="603456" y="4221974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 bwMode="auto">
                <a:xfrm>
                  <a:off x="2744950" y="3657384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 bwMode="auto">
                <a:xfrm>
                  <a:off x="2850008" y="3440317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 bwMode="auto">
                <a:xfrm>
                  <a:off x="2744950" y="4439041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23" name="Rectangle 22"/>
                <p:cNvSpPr/>
                <p:nvPr/>
              </p:nvSpPr>
              <p:spPr bwMode="auto">
                <a:xfrm>
                  <a:off x="2850008" y="4221974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800000">
                <a:off x="1018272" y="2562640"/>
                <a:ext cx="407076" cy="902281"/>
              </a:xfrm>
              <a:prstGeom prst="rect">
                <a:avLst/>
              </a:prstGeom>
            </p:spPr>
          </p:pic>
        </p:grpSp>
        <p:grpSp>
          <p:nvGrpSpPr>
            <p:cNvPr id="35" name="Group 34"/>
            <p:cNvGrpSpPr/>
            <p:nvPr/>
          </p:nvGrpSpPr>
          <p:grpSpPr>
            <a:xfrm rot="5090177">
              <a:off x="1003633" y="2863265"/>
              <a:ext cx="1430448" cy="1169475"/>
              <a:chOff x="235390" y="2415586"/>
              <a:chExt cx="1430448" cy="1169475"/>
            </a:xfrm>
          </p:grpSpPr>
          <p:grpSp>
            <p:nvGrpSpPr>
              <p:cNvPr id="36" name="Group 35"/>
              <p:cNvGrpSpPr/>
              <p:nvPr/>
            </p:nvGrpSpPr>
            <p:grpSpPr>
              <a:xfrm rot="5400000" flipH="1">
                <a:off x="365876" y="2285100"/>
                <a:ext cx="1169475" cy="1430448"/>
                <a:chOff x="586878" y="2544296"/>
                <a:chExt cx="2399381" cy="2232962"/>
              </a:xfrm>
            </p:grpSpPr>
            <p:grpSp>
              <p:nvGrpSpPr>
                <p:cNvPr id="38" name="그룹 20"/>
                <p:cNvGrpSpPr/>
                <p:nvPr/>
              </p:nvGrpSpPr>
              <p:grpSpPr>
                <a:xfrm>
                  <a:off x="586878" y="2544296"/>
                  <a:ext cx="2361537" cy="2232962"/>
                  <a:chOff x="6050943" y="1219539"/>
                  <a:chExt cx="2361537" cy="4656475"/>
                </a:xfrm>
              </p:grpSpPr>
              <p:sp>
                <p:nvSpPr>
                  <p:cNvPr id="47" name="사다리꼴 5"/>
                  <p:cNvSpPr/>
                  <p:nvPr/>
                </p:nvSpPr>
                <p:spPr bwMode="auto">
                  <a:xfrm>
                    <a:off x="6050943" y="1852653"/>
                    <a:ext cx="2361537" cy="755373"/>
                  </a:xfrm>
                  <a:prstGeom prst="trapezoid">
                    <a:avLst/>
                  </a:prstGeom>
                  <a:solidFill>
                    <a:schemeClr val="bg1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8" name="직사각형 7"/>
                  <p:cNvSpPr/>
                  <p:nvPr/>
                </p:nvSpPr>
                <p:spPr bwMode="auto">
                  <a:xfrm>
                    <a:off x="6297433" y="2615980"/>
                    <a:ext cx="1900362" cy="326003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49" name="직사각형 8"/>
                  <p:cNvSpPr/>
                  <p:nvPr/>
                </p:nvSpPr>
                <p:spPr bwMode="auto">
                  <a:xfrm>
                    <a:off x="6384576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0" name="순서도: 저장 데이터 9"/>
                  <p:cNvSpPr/>
                  <p:nvPr/>
                </p:nvSpPr>
                <p:spPr bwMode="auto">
                  <a:xfrm rot="5400000">
                    <a:off x="6307292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1" name="순서도: 저장 데이터 12"/>
                  <p:cNvSpPr/>
                  <p:nvPr/>
                </p:nvSpPr>
                <p:spPr bwMode="auto">
                  <a:xfrm rot="5400000">
                    <a:off x="6414554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2" name="직사각형 14"/>
                  <p:cNvSpPr/>
                  <p:nvPr/>
                </p:nvSpPr>
                <p:spPr bwMode="auto">
                  <a:xfrm>
                    <a:off x="7120072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3" name="순서도: 저장 데이터 15"/>
                  <p:cNvSpPr/>
                  <p:nvPr/>
                </p:nvSpPr>
                <p:spPr bwMode="auto">
                  <a:xfrm rot="5400000">
                    <a:off x="7042788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4" name="순서도: 저장 데이터 16"/>
                  <p:cNvSpPr/>
                  <p:nvPr/>
                </p:nvSpPr>
                <p:spPr bwMode="auto">
                  <a:xfrm rot="5400000">
                    <a:off x="7150050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5" name="직사각형 17"/>
                  <p:cNvSpPr/>
                  <p:nvPr/>
                </p:nvSpPr>
                <p:spPr bwMode="auto">
                  <a:xfrm>
                    <a:off x="7807701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6" name="순서도: 저장 데이터 18"/>
                  <p:cNvSpPr/>
                  <p:nvPr/>
                </p:nvSpPr>
                <p:spPr bwMode="auto">
                  <a:xfrm rot="5400000">
                    <a:off x="7730417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57" name="순서도: 저장 데이터 19"/>
                  <p:cNvSpPr/>
                  <p:nvPr/>
                </p:nvSpPr>
                <p:spPr bwMode="auto">
                  <a:xfrm rot="5400000">
                    <a:off x="7837679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</p:grpSp>
            <p:sp>
              <p:nvSpPr>
                <p:cNvPr id="39" name="Rectangle 38"/>
                <p:cNvSpPr/>
                <p:nvPr/>
              </p:nvSpPr>
              <p:spPr bwMode="auto">
                <a:xfrm>
                  <a:off x="695886" y="3657384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 bwMode="auto">
                <a:xfrm>
                  <a:off x="603456" y="3440317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 bwMode="auto">
                <a:xfrm>
                  <a:off x="695886" y="4439041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 bwMode="auto">
                <a:xfrm>
                  <a:off x="603456" y="4221974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 bwMode="auto">
                <a:xfrm>
                  <a:off x="2744950" y="3657384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 bwMode="auto">
                <a:xfrm>
                  <a:off x="2850008" y="3440317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 bwMode="auto">
                <a:xfrm>
                  <a:off x="2744950" y="4439041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 bwMode="auto">
                <a:xfrm>
                  <a:off x="2850008" y="4221974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800000">
                <a:off x="1018272" y="2562640"/>
                <a:ext cx="407076" cy="902281"/>
              </a:xfrm>
              <a:prstGeom prst="rect">
                <a:avLst/>
              </a:prstGeom>
            </p:spPr>
          </p:pic>
        </p:grpSp>
        <p:grpSp>
          <p:nvGrpSpPr>
            <p:cNvPr id="58" name="Group 57"/>
            <p:cNvGrpSpPr/>
            <p:nvPr/>
          </p:nvGrpSpPr>
          <p:grpSpPr>
            <a:xfrm rot="8974129">
              <a:off x="692740" y="2840700"/>
              <a:ext cx="1430448" cy="1169475"/>
              <a:chOff x="235390" y="2415586"/>
              <a:chExt cx="1430448" cy="1169475"/>
            </a:xfrm>
          </p:grpSpPr>
          <p:grpSp>
            <p:nvGrpSpPr>
              <p:cNvPr id="59" name="Group 58"/>
              <p:cNvGrpSpPr/>
              <p:nvPr/>
            </p:nvGrpSpPr>
            <p:grpSpPr>
              <a:xfrm rot="5400000" flipH="1">
                <a:off x="365876" y="2285100"/>
                <a:ext cx="1169475" cy="1430448"/>
                <a:chOff x="586878" y="2544296"/>
                <a:chExt cx="2399381" cy="2232962"/>
              </a:xfrm>
            </p:grpSpPr>
            <p:grpSp>
              <p:nvGrpSpPr>
                <p:cNvPr id="61" name="그룹 20"/>
                <p:cNvGrpSpPr/>
                <p:nvPr/>
              </p:nvGrpSpPr>
              <p:grpSpPr>
                <a:xfrm>
                  <a:off x="586878" y="2544296"/>
                  <a:ext cx="2361537" cy="2232962"/>
                  <a:chOff x="6050943" y="1219539"/>
                  <a:chExt cx="2361537" cy="4656475"/>
                </a:xfrm>
              </p:grpSpPr>
              <p:sp>
                <p:nvSpPr>
                  <p:cNvPr id="70" name="사다리꼴 5"/>
                  <p:cNvSpPr/>
                  <p:nvPr/>
                </p:nvSpPr>
                <p:spPr bwMode="auto">
                  <a:xfrm>
                    <a:off x="6050943" y="1852653"/>
                    <a:ext cx="2361537" cy="755373"/>
                  </a:xfrm>
                  <a:prstGeom prst="trapezoid">
                    <a:avLst/>
                  </a:prstGeom>
                  <a:solidFill>
                    <a:schemeClr val="bg1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71" name="직사각형 7"/>
                  <p:cNvSpPr/>
                  <p:nvPr/>
                </p:nvSpPr>
                <p:spPr bwMode="auto">
                  <a:xfrm>
                    <a:off x="6297433" y="2615980"/>
                    <a:ext cx="1900362" cy="326003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72" name="직사각형 8"/>
                  <p:cNvSpPr/>
                  <p:nvPr/>
                </p:nvSpPr>
                <p:spPr bwMode="auto">
                  <a:xfrm>
                    <a:off x="6384576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73" name="순서도: 저장 데이터 9"/>
                  <p:cNvSpPr/>
                  <p:nvPr/>
                </p:nvSpPr>
                <p:spPr bwMode="auto">
                  <a:xfrm rot="5400000">
                    <a:off x="6307292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74" name="순서도: 저장 데이터 12"/>
                  <p:cNvSpPr/>
                  <p:nvPr/>
                </p:nvSpPr>
                <p:spPr bwMode="auto">
                  <a:xfrm rot="5400000">
                    <a:off x="6414554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75" name="직사각형 14"/>
                  <p:cNvSpPr/>
                  <p:nvPr/>
                </p:nvSpPr>
                <p:spPr bwMode="auto">
                  <a:xfrm>
                    <a:off x="7120072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76" name="순서도: 저장 데이터 15"/>
                  <p:cNvSpPr/>
                  <p:nvPr/>
                </p:nvSpPr>
                <p:spPr bwMode="auto">
                  <a:xfrm rot="5400000">
                    <a:off x="7042788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77" name="순서도: 저장 데이터 16"/>
                  <p:cNvSpPr/>
                  <p:nvPr/>
                </p:nvSpPr>
                <p:spPr bwMode="auto">
                  <a:xfrm rot="5400000">
                    <a:off x="7150050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78" name="직사각형 17"/>
                  <p:cNvSpPr/>
                  <p:nvPr/>
                </p:nvSpPr>
                <p:spPr bwMode="auto">
                  <a:xfrm>
                    <a:off x="7807701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79" name="순서도: 저장 데이터 18"/>
                  <p:cNvSpPr/>
                  <p:nvPr/>
                </p:nvSpPr>
                <p:spPr bwMode="auto">
                  <a:xfrm rot="5400000">
                    <a:off x="7730417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80" name="순서도: 저장 데이터 19"/>
                  <p:cNvSpPr/>
                  <p:nvPr/>
                </p:nvSpPr>
                <p:spPr bwMode="auto">
                  <a:xfrm rot="5400000">
                    <a:off x="7837679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</p:grpSp>
            <p:sp>
              <p:nvSpPr>
                <p:cNvPr id="62" name="Rectangle 61"/>
                <p:cNvSpPr/>
                <p:nvPr/>
              </p:nvSpPr>
              <p:spPr bwMode="auto">
                <a:xfrm>
                  <a:off x="695886" y="3657384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 bwMode="auto">
                <a:xfrm>
                  <a:off x="603456" y="3440317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 bwMode="auto">
                <a:xfrm>
                  <a:off x="695886" y="4439041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5" name="Rectangle 64"/>
                <p:cNvSpPr/>
                <p:nvPr/>
              </p:nvSpPr>
              <p:spPr bwMode="auto">
                <a:xfrm>
                  <a:off x="603456" y="4221974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6" name="Rectangle 65"/>
                <p:cNvSpPr/>
                <p:nvPr/>
              </p:nvSpPr>
              <p:spPr bwMode="auto">
                <a:xfrm>
                  <a:off x="2744950" y="3657384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7" name="Rectangle 66"/>
                <p:cNvSpPr/>
                <p:nvPr/>
              </p:nvSpPr>
              <p:spPr bwMode="auto">
                <a:xfrm>
                  <a:off x="2850008" y="3440317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744950" y="4439041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2850008" y="4221974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800000">
                <a:off x="1018272" y="2562640"/>
                <a:ext cx="407076" cy="902281"/>
              </a:xfrm>
              <a:prstGeom prst="rect">
                <a:avLst/>
              </a:prstGeom>
            </p:spPr>
          </p:pic>
        </p:grpSp>
        <p:grpSp>
          <p:nvGrpSpPr>
            <p:cNvPr id="81" name="Group 80"/>
            <p:cNvGrpSpPr/>
            <p:nvPr/>
          </p:nvGrpSpPr>
          <p:grpSpPr>
            <a:xfrm rot="15635396">
              <a:off x="1046789" y="2452058"/>
              <a:ext cx="1430448" cy="1169475"/>
              <a:chOff x="235390" y="2415586"/>
              <a:chExt cx="1430448" cy="1169475"/>
            </a:xfrm>
          </p:grpSpPr>
          <p:grpSp>
            <p:nvGrpSpPr>
              <p:cNvPr id="82" name="Group 81"/>
              <p:cNvGrpSpPr/>
              <p:nvPr/>
            </p:nvGrpSpPr>
            <p:grpSpPr>
              <a:xfrm rot="5400000" flipH="1">
                <a:off x="365876" y="2285100"/>
                <a:ext cx="1169475" cy="1430448"/>
                <a:chOff x="586878" y="2544296"/>
                <a:chExt cx="2399381" cy="2232962"/>
              </a:xfrm>
            </p:grpSpPr>
            <p:grpSp>
              <p:nvGrpSpPr>
                <p:cNvPr id="84" name="그룹 20"/>
                <p:cNvGrpSpPr/>
                <p:nvPr/>
              </p:nvGrpSpPr>
              <p:grpSpPr>
                <a:xfrm>
                  <a:off x="586878" y="2544296"/>
                  <a:ext cx="2361537" cy="2232962"/>
                  <a:chOff x="6050943" y="1219539"/>
                  <a:chExt cx="2361537" cy="4656475"/>
                </a:xfrm>
              </p:grpSpPr>
              <p:sp>
                <p:nvSpPr>
                  <p:cNvPr id="93" name="사다리꼴 5"/>
                  <p:cNvSpPr/>
                  <p:nvPr/>
                </p:nvSpPr>
                <p:spPr bwMode="auto">
                  <a:xfrm>
                    <a:off x="6050943" y="1852653"/>
                    <a:ext cx="2361537" cy="755373"/>
                  </a:xfrm>
                  <a:prstGeom prst="trapezoid">
                    <a:avLst/>
                  </a:prstGeom>
                  <a:solidFill>
                    <a:schemeClr val="bg1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94" name="직사각형 7"/>
                  <p:cNvSpPr/>
                  <p:nvPr/>
                </p:nvSpPr>
                <p:spPr bwMode="auto">
                  <a:xfrm>
                    <a:off x="6297433" y="2615980"/>
                    <a:ext cx="1900362" cy="326003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95" name="직사각형 8"/>
                  <p:cNvSpPr/>
                  <p:nvPr/>
                </p:nvSpPr>
                <p:spPr bwMode="auto">
                  <a:xfrm>
                    <a:off x="6384576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96" name="순서도: 저장 데이터 9"/>
                  <p:cNvSpPr/>
                  <p:nvPr/>
                </p:nvSpPr>
                <p:spPr bwMode="auto">
                  <a:xfrm rot="5400000">
                    <a:off x="6307292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97" name="순서도: 저장 데이터 12"/>
                  <p:cNvSpPr/>
                  <p:nvPr/>
                </p:nvSpPr>
                <p:spPr bwMode="auto">
                  <a:xfrm rot="5400000">
                    <a:off x="6414554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98" name="직사각형 14"/>
                  <p:cNvSpPr/>
                  <p:nvPr/>
                </p:nvSpPr>
                <p:spPr bwMode="auto">
                  <a:xfrm>
                    <a:off x="7120072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99" name="순서도: 저장 데이터 15"/>
                  <p:cNvSpPr/>
                  <p:nvPr/>
                </p:nvSpPr>
                <p:spPr bwMode="auto">
                  <a:xfrm rot="5400000">
                    <a:off x="7042788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00" name="순서도: 저장 데이터 16"/>
                  <p:cNvSpPr/>
                  <p:nvPr/>
                </p:nvSpPr>
                <p:spPr bwMode="auto">
                  <a:xfrm rot="5400000">
                    <a:off x="7150050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01" name="직사각형 17"/>
                  <p:cNvSpPr/>
                  <p:nvPr/>
                </p:nvSpPr>
                <p:spPr bwMode="auto">
                  <a:xfrm>
                    <a:off x="7807701" y="1456455"/>
                    <a:ext cx="262553" cy="396199"/>
                  </a:xfrm>
                  <a:prstGeom prst="rect">
                    <a:avLst/>
                  </a:prstGeom>
                  <a:solidFill>
                    <a:schemeClr val="tx1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02" name="순서도: 저장 데이터 18"/>
                  <p:cNvSpPr/>
                  <p:nvPr/>
                </p:nvSpPr>
                <p:spPr bwMode="auto">
                  <a:xfrm rot="5400000">
                    <a:off x="7730417" y="1320838"/>
                    <a:ext cx="294198" cy="91600"/>
                  </a:xfrm>
                  <a:prstGeom prst="flowChartOnlineStorage">
                    <a:avLst/>
                  </a:prstGeom>
                  <a:solidFill>
                    <a:srgbClr val="0000FF">
                      <a:alpha val="80000"/>
                    </a:srgb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sp>
                <p:nvSpPr>
                  <p:cNvPr id="103" name="순서도: 저장 데이터 19"/>
                  <p:cNvSpPr/>
                  <p:nvPr/>
                </p:nvSpPr>
                <p:spPr bwMode="auto">
                  <a:xfrm rot="5400000">
                    <a:off x="7837679" y="1320838"/>
                    <a:ext cx="294198" cy="91600"/>
                  </a:xfrm>
                  <a:prstGeom prst="flowChartOnlineStorage">
                    <a:avLst/>
                  </a:prstGeom>
                  <a:solidFill>
                    <a:schemeClr val="tx2">
                      <a:alpha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ko-KR" altLang="en-US" sz="2200" b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</p:grpSp>
            <p:sp>
              <p:nvSpPr>
                <p:cNvPr id="85" name="Rectangle 84"/>
                <p:cNvSpPr/>
                <p:nvPr/>
              </p:nvSpPr>
              <p:spPr bwMode="auto">
                <a:xfrm>
                  <a:off x="695886" y="3657384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 bwMode="auto">
                <a:xfrm>
                  <a:off x="603456" y="3440317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87" name="Rectangle 86"/>
                <p:cNvSpPr/>
                <p:nvPr/>
              </p:nvSpPr>
              <p:spPr bwMode="auto">
                <a:xfrm>
                  <a:off x="695886" y="4439041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 bwMode="auto">
                <a:xfrm>
                  <a:off x="603456" y="4221974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 bwMode="auto">
                <a:xfrm>
                  <a:off x="2744950" y="3657384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90" name="Rectangle 89"/>
                <p:cNvSpPr/>
                <p:nvPr/>
              </p:nvSpPr>
              <p:spPr bwMode="auto">
                <a:xfrm>
                  <a:off x="2850008" y="3440317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 bwMode="auto">
                <a:xfrm>
                  <a:off x="2744950" y="4439041"/>
                  <a:ext cx="136251" cy="112069"/>
                </a:xfrm>
                <a:prstGeom prst="rect">
                  <a:avLst/>
                </a:prstGeom>
                <a:solidFill>
                  <a:srgbClr val="FFFF99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 bwMode="auto">
                <a:xfrm>
                  <a:off x="2850008" y="4221974"/>
                  <a:ext cx="136251" cy="55528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800000">
                <a:off x="1018272" y="2562640"/>
                <a:ext cx="407076" cy="902281"/>
              </a:xfrm>
              <a:prstGeom prst="rect">
                <a:avLst/>
              </a:prstGeom>
            </p:spPr>
          </p:pic>
        </p:grpSp>
        <p:sp>
          <p:nvSpPr>
            <p:cNvPr id="2" name="Curved Left Arrow 1"/>
            <p:cNvSpPr/>
            <p:nvPr/>
          </p:nvSpPr>
          <p:spPr bwMode="auto">
            <a:xfrm rot="16200000">
              <a:off x="1512383" y="1325398"/>
              <a:ext cx="483629" cy="1656727"/>
            </a:xfrm>
            <a:prstGeom prst="curvedLeftArrow">
              <a:avLst/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04" name="Curved Left Arrow 103"/>
            <p:cNvSpPr/>
            <p:nvPr/>
          </p:nvSpPr>
          <p:spPr bwMode="auto">
            <a:xfrm rot="16200000" flipH="1" flipV="1">
              <a:off x="1508781" y="3650408"/>
              <a:ext cx="483629" cy="1656727"/>
            </a:xfrm>
            <a:prstGeom prst="curvedLeftArrow">
              <a:avLst/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05" name="Curved Left Arrow 104"/>
            <p:cNvSpPr/>
            <p:nvPr/>
          </p:nvSpPr>
          <p:spPr bwMode="auto">
            <a:xfrm flipH="1" flipV="1">
              <a:off x="185421" y="2482511"/>
              <a:ext cx="483629" cy="1656727"/>
            </a:xfrm>
            <a:prstGeom prst="curvedLeftArrow">
              <a:avLst/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06" name="Curved Left Arrow 105"/>
            <p:cNvSpPr/>
            <p:nvPr/>
          </p:nvSpPr>
          <p:spPr bwMode="auto">
            <a:xfrm>
              <a:off x="2821200" y="2463090"/>
              <a:ext cx="483629" cy="1656727"/>
            </a:xfrm>
            <a:prstGeom prst="curvedLeftArrow">
              <a:avLst/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pic>
        <p:nvPicPr>
          <p:cNvPr id="108" name="Picture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396" y="2136661"/>
            <a:ext cx="2393026" cy="2547277"/>
          </a:xfrm>
          <a:prstGeom prst="rect">
            <a:avLst/>
          </a:prstGeom>
        </p:spPr>
      </p:pic>
      <p:grpSp>
        <p:nvGrpSpPr>
          <p:cNvPr id="109" name="Group 108"/>
          <p:cNvGrpSpPr/>
          <p:nvPr/>
        </p:nvGrpSpPr>
        <p:grpSpPr>
          <a:xfrm>
            <a:off x="1376487" y="2995149"/>
            <a:ext cx="1430448" cy="1169475"/>
            <a:chOff x="235390" y="2415586"/>
            <a:chExt cx="1430448" cy="1169475"/>
          </a:xfrm>
        </p:grpSpPr>
        <p:grpSp>
          <p:nvGrpSpPr>
            <p:cNvPr id="110" name="Group 109"/>
            <p:cNvGrpSpPr/>
            <p:nvPr/>
          </p:nvGrpSpPr>
          <p:grpSpPr>
            <a:xfrm rot="5400000" flipH="1">
              <a:off x="365876" y="2285100"/>
              <a:ext cx="1169475" cy="1430448"/>
              <a:chOff x="586878" y="2544296"/>
              <a:chExt cx="2399381" cy="2232962"/>
            </a:xfrm>
          </p:grpSpPr>
          <p:grpSp>
            <p:nvGrpSpPr>
              <p:cNvPr id="112" name="그룹 20"/>
              <p:cNvGrpSpPr/>
              <p:nvPr/>
            </p:nvGrpSpPr>
            <p:grpSpPr>
              <a:xfrm>
                <a:off x="586878" y="2544296"/>
                <a:ext cx="2361537" cy="2232962"/>
                <a:chOff x="6050943" y="1219539"/>
                <a:chExt cx="2361537" cy="4656475"/>
              </a:xfrm>
            </p:grpSpPr>
            <p:sp>
              <p:nvSpPr>
                <p:cNvPr id="121" name="사다리꼴 5"/>
                <p:cNvSpPr/>
                <p:nvPr/>
              </p:nvSpPr>
              <p:spPr bwMode="auto">
                <a:xfrm>
                  <a:off x="6050943" y="1852653"/>
                  <a:ext cx="2361537" cy="755373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22" name="직사각형 7"/>
                <p:cNvSpPr/>
                <p:nvPr/>
              </p:nvSpPr>
              <p:spPr bwMode="auto">
                <a:xfrm>
                  <a:off x="6297433" y="2615980"/>
                  <a:ext cx="1900362" cy="32600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23" name="직사각형 8"/>
                <p:cNvSpPr/>
                <p:nvPr/>
              </p:nvSpPr>
              <p:spPr bwMode="auto">
                <a:xfrm>
                  <a:off x="6384576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24" name="순서도: 저장 데이터 9"/>
                <p:cNvSpPr/>
                <p:nvPr/>
              </p:nvSpPr>
              <p:spPr bwMode="auto">
                <a:xfrm rot="5400000">
                  <a:off x="6307292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25" name="순서도: 저장 데이터 12"/>
                <p:cNvSpPr/>
                <p:nvPr/>
              </p:nvSpPr>
              <p:spPr bwMode="auto">
                <a:xfrm rot="5400000">
                  <a:off x="6414554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26" name="직사각형 14"/>
                <p:cNvSpPr/>
                <p:nvPr/>
              </p:nvSpPr>
              <p:spPr bwMode="auto">
                <a:xfrm>
                  <a:off x="7120072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27" name="순서도: 저장 데이터 15"/>
                <p:cNvSpPr/>
                <p:nvPr/>
              </p:nvSpPr>
              <p:spPr bwMode="auto">
                <a:xfrm rot="5400000">
                  <a:off x="7042788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28" name="순서도: 저장 데이터 16"/>
                <p:cNvSpPr/>
                <p:nvPr/>
              </p:nvSpPr>
              <p:spPr bwMode="auto">
                <a:xfrm rot="5400000">
                  <a:off x="7150050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29" name="직사각형 17"/>
                <p:cNvSpPr/>
                <p:nvPr/>
              </p:nvSpPr>
              <p:spPr bwMode="auto">
                <a:xfrm>
                  <a:off x="7807701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30" name="순서도: 저장 데이터 18"/>
                <p:cNvSpPr/>
                <p:nvPr/>
              </p:nvSpPr>
              <p:spPr bwMode="auto">
                <a:xfrm rot="5400000">
                  <a:off x="7730417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131" name="순서도: 저장 데이터 19"/>
                <p:cNvSpPr/>
                <p:nvPr/>
              </p:nvSpPr>
              <p:spPr bwMode="auto">
                <a:xfrm rot="5400000">
                  <a:off x="7837679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sp>
            <p:nvSpPr>
              <p:cNvPr id="113" name="Rectangle 112"/>
              <p:cNvSpPr/>
              <p:nvPr/>
            </p:nvSpPr>
            <p:spPr bwMode="auto">
              <a:xfrm>
                <a:off x="695886" y="3657384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 bwMode="auto">
              <a:xfrm>
                <a:off x="603456" y="3440317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 bwMode="auto">
              <a:xfrm>
                <a:off x="695886" y="4439041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603456" y="4221974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2744950" y="3657384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2850008" y="3440317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 bwMode="auto">
              <a:xfrm>
                <a:off x="2744950" y="4439041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 bwMode="auto">
              <a:xfrm>
                <a:off x="2850008" y="4221974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1018272" y="2562640"/>
              <a:ext cx="407076" cy="902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864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5.55112E-17 L 0.41892 0.000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3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1623385"/>
            <a:ext cx="2720073" cy="886701"/>
            <a:chOff x="0" y="1383771"/>
            <a:chExt cx="2720073" cy="886701"/>
          </a:xfrm>
        </p:grpSpPr>
        <p:sp>
          <p:nvSpPr>
            <p:cNvPr id="4" name="TextBox 3"/>
            <p:cNvSpPr txBox="1"/>
            <p:nvPr/>
          </p:nvSpPr>
          <p:spPr bwMode="auto">
            <a:xfrm>
              <a:off x="0" y="1383771"/>
              <a:ext cx="250741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4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24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24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아두이노 통신</a:t>
              </a:r>
            </a:p>
          </p:txBody>
        </p:sp>
        <p:sp>
          <p:nvSpPr>
            <p:cNvPr id="5" name="TextBox 4"/>
            <p:cNvSpPr txBox="1"/>
            <p:nvPr/>
          </p:nvSpPr>
          <p:spPr bwMode="auto">
            <a:xfrm>
              <a:off x="451503" y="1870362"/>
              <a:ext cx="226857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.1 </a:t>
              </a:r>
              <a:r>
                <a:rPr lang="ko-KR" altLang="en-US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블루투스 통신</a:t>
              </a:r>
            </a:p>
          </p:txBody>
        </p:sp>
      </p:grpSp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80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2800" kern="0" spc="-15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4277069"/>
            <a:ext cx="6269665" cy="886701"/>
            <a:chOff x="0" y="4120947"/>
            <a:chExt cx="6269665" cy="886701"/>
          </a:xfrm>
        </p:grpSpPr>
        <p:sp>
          <p:nvSpPr>
            <p:cNvPr id="18" name="TextBox 17"/>
            <p:cNvSpPr txBox="1"/>
            <p:nvPr/>
          </p:nvSpPr>
          <p:spPr bwMode="auto">
            <a:xfrm>
              <a:off x="0" y="4120947"/>
              <a:ext cx="626966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4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en-US" altLang="ko-KR" sz="24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24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지금까지 배운 걸로 무엇을 할 수 있을까</a:t>
              </a:r>
              <a:r>
                <a:rPr lang="en-US" altLang="ko-KR" sz="24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2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451503" y="4607538"/>
              <a:ext cx="287129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4.1 </a:t>
              </a:r>
              <a:r>
                <a:rPr lang="ko-KR" altLang="en-US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아두이노 작품 예시</a:t>
              </a:r>
              <a:endParaRPr lang="ko-KR" altLang="en-US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0" y="2761870"/>
            <a:ext cx="3412570" cy="1263415"/>
            <a:chOff x="0" y="2547983"/>
            <a:chExt cx="3412570" cy="1263415"/>
          </a:xfrm>
        </p:grpSpPr>
        <p:sp>
          <p:nvSpPr>
            <p:cNvPr id="6" name="TextBox 5"/>
            <p:cNvSpPr txBox="1"/>
            <p:nvPr/>
          </p:nvSpPr>
          <p:spPr bwMode="auto">
            <a:xfrm>
              <a:off x="451503" y="2998677"/>
              <a:ext cx="241925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en-US" altLang="ko-KR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.1 </a:t>
              </a:r>
              <a:r>
                <a:rPr lang="en-US" altLang="ko-KR" sz="20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PWM</a:t>
              </a:r>
              <a:r>
                <a:rPr lang="ko-KR" altLang="en-US" sz="20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으로 제어</a:t>
              </a:r>
              <a:endPara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0" y="2547983"/>
              <a:ext cx="250741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4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en-US" altLang="ko-KR" sz="24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24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서보모터 제어</a:t>
              </a:r>
              <a:endParaRPr lang="ko-KR" altLang="en-US" sz="2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 bwMode="auto">
            <a:xfrm>
              <a:off x="451503" y="3411288"/>
              <a:ext cx="296106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en-US" altLang="ko-KR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.2 </a:t>
              </a:r>
              <a:r>
                <a:rPr lang="ko-KR" altLang="en-US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자율 탐사 로봇 원리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5415555"/>
            <a:ext cx="3412570" cy="871300"/>
            <a:chOff x="0" y="5294684"/>
            <a:chExt cx="3412570" cy="871300"/>
          </a:xfrm>
        </p:grpSpPr>
        <p:sp>
          <p:nvSpPr>
            <p:cNvPr id="20" name="TextBox 19"/>
            <p:cNvSpPr txBox="1"/>
            <p:nvPr/>
          </p:nvSpPr>
          <p:spPr bwMode="auto">
            <a:xfrm>
              <a:off x="0" y="5294684"/>
              <a:ext cx="340990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4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24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로봇제작 실습 </a:t>
              </a:r>
              <a:r>
                <a:rPr lang="en-US" altLang="ko-KR" sz="24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ko-KR" altLang="en-US" sz="24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ko-KR" altLang="en-US" sz="2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51503" y="5765874"/>
              <a:ext cx="296106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en-US" altLang="ko-KR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.1 </a:t>
              </a:r>
              <a:r>
                <a:rPr lang="ko-KR" altLang="en-US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자율 탐사 로봇 제작</a:t>
              </a:r>
              <a:endParaRPr lang="ko-KR" altLang="en-US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495116"/>
            <a:ext cx="2976553" cy="886701"/>
            <a:chOff x="-73937" y="484900"/>
            <a:chExt cx="2976553" cy="886701"/>
          </a:xfrm>
        </p:grpSpPr>
        <p:sp>
          <p:nvSpPr>
            <p:cNvPr id="16" name="TextBox 15"/>
            <p:cNvSpPr txBox="1"/>
            <p:nvPr/>
          </p:nvSpPr>
          <p:spPr bwMode="auto">
            <a:xfrm>
              <a:off x="-73937" y="484900"/>
              <a:ext cx="219964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4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24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로봇의 세계</a:t>
              </a: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377566" y="971491"/>
              <a:ext cx="25250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l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1.1 </a:t>
              </a:r>
              <a:r>
                <a:rPr lang="ko-KR" altLang="en-US" sz="20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아름다운 로봇들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677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로봇 수업 끝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!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20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sp>
        <p:nvSpPr>
          <p:cNvPr id="12" name="Title 4"/>
          <p:cNvSpPr txBox="1">
            <a:spLocks/>
          </p:cNvSpPr>
          <p:nvPr/>
        </p:nvSpPr>
        <p:spPr>
          <a:xfrm>
            <a:off x="0" y="695608"/>
            <a:ext cx="9144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40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수고 많으셨습니다</a:t>
            </a:r>
            <a:endParaRPr kumimoji="0" lang="ko-KR" altLang="en-US" sz="40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6395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로봇의 세계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3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사람을 대신할 수 있는 로봇의 시대가 올까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미국의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Defense Advanced Research Projects Agency (DARPA)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대회를 참고해보자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2694724" y="6192922"/>
            <a:ext cx="37493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https://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www.youtube.com/watch?v=v6-heLIg85o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// KAIST 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팀 로봇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" name="v6-heLIg85o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93510" y="1469966"/>
            <a:ext cx="8351822" cy="469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9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로봇의 세계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4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움직이는 로봇 기술의 정상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: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보스턴 다이나믹스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최근 현대차가 약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조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5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천억원에 인수하려는 보스턴 다이나믹스 회사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sp>
        <p:nvSpPr>
          <p:cNvPr id="12" name="Rectangle 20"/>
          <p:cNvSpPr/>
          <p:nvPr/>
        </p:nvSpPr>
        <p:spPr>
          <a:xfrm>
            <a:off x="5646852" y="6202447"/>
            <a:ext cx="319234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https://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www.youtube.com/watch?v=6Nm8i4eYOBI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6Nm8i4eYOBI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9374" y="1401822"/>
            <a:ext cx="8466499" cy="476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로봇의 세계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5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사람을 대신할 수 있는 로봇의 시대가 올까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914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후쿠시마 원전사고에도 로봇이 사람대신 투입되는 시대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5917757" y="1105276"/>
            <a:ext cx="266910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https://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www.youtube.com/watch?v=mhQixNlLF_k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4" name="mhQixNlLF_k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78385" y="1376062"/>
            <a:ext cx="8208480" cy="4617270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0" y="6075731"/>
            <a:ext cx="914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하지만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방사능이 너무 높아서 로봇이 전부 고장나 버렸다고 한다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0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로봇의 세계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6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생체모방형 로봇의 시대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-2579" y="1008439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살아있는 동식물의 행동을 모방해서 로봇으로 구현하는 형태도 많은 발전이 있었음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5618807" y="6329405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https://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www.youtube.com/watch?v=mzS3YPLJNnE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" name="mzS3YPLJNnE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2221" y="1373129"/>
            <a:ext cx="8843029" cy="497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2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통신의 시대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–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통신이란 무엇일까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?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7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무선 통신이란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4716855" cy="1575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통신과 </a:t>
            </a:r>
            <a:r>
              <a:rPr lang="ko-KR" altLang="en-US" sz="1600" b="0" kern="0" dirty="0">
                <a:latin typeface="Arial Narrow"/>
                <a:ea typeface="굴림" pitchFamily="50" charset="-127"/>
              </a:rPr>
              <a:t>방송을 전선 없이 전자기 또는 음파를 이용하여 대기를 통해 신호를 송수신하는 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시스템</a:t>
            </a:r>
            <a:endParaRPr lang="en-US" altLang="ko-KR" sz="16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21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세기 현대 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IT 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기술의 알파이자 오메가인 기술</a:t>
            </a:r>
            <a:endParaRPr lang="en-US" altLang="ko-KR" sz="16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주변에서 쉽게 볼 수 있는 와이파이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블루투스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, LTE, 5G 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심지어 인공위성까지 전부 무선 통신</a:t>
            </a:r>
            <a:endParaRPr lang="en-US" altLang="ko-KR" sz="16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1038" name="Picture 14" descr="wireless-icons-s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229" y="832293"/>
            <a:ext cx="2064191" cy="183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Q&amp;A] 안테나 기초 입문 #2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703" y="849315"/>
            <a:ext cx="1886693" cy="196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-2579" y="2794575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무선 통신의 역사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276" y="3417485"/>
            <a:ext cx="4387463" cy="2785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3" y="4839213"/>
            <a:ext cx="4617549" cy="1532123"/>
          </a:xfrm>
          <a:prstGeom prst="rect">
            <a:avLst/>
          </a:prstGeom>
        </p:spPr>
      </p:pic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-2579" y="3188122"/>
            <a:ext cx="4716855" cy="154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400" b="0" kern="0" dirty="0" smtClean="0">
                <a:latin typeface="Arial Narrow"/>
                <a:ea typeface="굴림" pitchFamily="50" charset="-127"/>
              </a:rPr>
              <a:t>1896</a:t>
            </a:r>
            <a:r>
              <a:rPr lang="ko-KR" altLang="en-US" sz="1400" b="0" kern="0" dirty="0" smtClean="0">
                <a:latin typeface="Arial Narrow"/>
                <a:ea typeface="굴림" pitchFamily="50" charset="-127"/>
              </a:rPr>
              <a:t>년</a:t>
            </a:r>
            <a:r>
              <a:rPr lang="en-US" altLang="ko-KR" sz="14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400" b="0" kern="0" dirty="0" smtClean="0">
                <a:latin typeface="Arial Narrow"/>
                <a:ea typeface="굴림" pitchFamily="50" charset="-127"/>
              </a:rPr>
              <a:t>마르코니가 무선전신에 성공</a:t>
            </a:r>
            <a:endParaRPr lang="en-US" altLang="ko-KR" sz="14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400" b="0" kern="0" dirty="0" smtClean="0">
                <a:latin typeface="Arial Narrow"/>
                <a:ea typeface="굴림" pitchFamily="50" charset="-127"/>
              </a:rPr>
              <a:t>1899</a:t>
            </a:r>
            <a:r>
              <a:rPr lang="ko-KR" altLang="en-US" sz="1400" b="0" kern="0" dirty="0" smtClean="0">
                <a:latin typeface="Arial Narrow"/>
                <a:ea typeface="굴림" pitchFamily="50" charset="-127"/>
              </a:rPr>
              <a:t>년</a:t>
            </a:r>
            <a:r>
              <a:rPr lang="en-US" altLang="ko-KR" sz="14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400" b="0" kern="0" dirty="0" smtClean="0">
                <a:latin typeface="Arial Narrow"/>
                <a:ea typeface="굴림" pitchFamily="50" charset="-127"/>
              </a:rPr>
              <a:t>마르코니가 영</a:t>
            </a:r>
            <a:r>
              <a:rPr lang="en-US" altLang="ko-KR" sz="1400" b="0" kern="0" dirty="0" smtClean="0">
                <a:latin typeface="Arial Narrow"/>
                <a:ea typeface="굴림" pitchFamily="50" charset="-127"/>
              </a:rPr>
              <a:t>-</a:t>
            </a:r>
            <a:r>
              <a:rPr lang="ko-KR" altLang="en-US" sz="1400" b="0" kern="0" dirty="0" smtClean="0">
                <a:latin typeface="Arial Narrow"/>
                <a:ea typeface="굴림" pitchFamily="50" charset="-127"/>
              </a:rPr>
              <a:t>프 해협을 건너 무선통신에 성공</a:t>
            </a:r>
            <a:endParaRPr lang="en-US" altLang="ko-KR" sz="14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400" b="0" kern="0" dirty="0" smtClean="0">
                <a:latin typeface="Arial Narrow"/>
                <a:ea typeface="굴림" pitchFamily="50" charset="-127"/>
              </a:rPr>
              <a:t>1920</a:t>
            </a:r>
            <a:r>
              <a:rPr lang="ko-KR" altLang="en-US" sz="1400" b="0" kern="0" dirty="0" smtClean="0">
                <a:latin typeface="Arial Narrow"/>
                <a:ea typeface="굴림" pitchFamily="50" charset="-127"/>
              </a:rPr>
              <a:t>년대</a:t>
            </a:r>
            <a:r>
              <a:rPr lang="en-US" altLang="ko-KR" sz="14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400" b="0" kern="0" dirty="0" smtClean="0">
                <a:latin typeface="Arial Narrow"/>
                <a:ea typeface="굴림" pitchFamily="50" charset="-127"/>
              </a:rPr>
              <a:t>라디오 방송과 </a:t>
            </a:r>
            <a:r>
              <a:rPr lang="en-US" altLang="ko-KR" sz="1400" b="0" kern="0" dirty="0" smtClean="0">
                <a:latin typeface="Arial Narrow"/>
                <a:ea typeface="굴림" pitchFamily="50" charset="-127"/>
              </a:rPr>
              <a:t>TV </a:t>
            </a:r>
            <a:r>
              <a:rPr lang="ko-KR" altLang="en-US" sz="1400" b="0" kern="0" dirty="0" smtClean="0">
                <a:latin typeface="Arial Narrow"/>
                <a:ea typeface="굴림" pitchFamily="50" charset="-127"/>
              </a:rPr>
              <a:t>시험 방송의 시작</a:t>
            </a:r>
            <a:endParaRPr lang="en-US" altLang="ko-KR" sz="14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400" b="0" kern="0" dirty="0" smtClean="0">
                <a:latin typeface="Arial Narrow"/>
                <a:ea typeface="굴림" pitchFamily="50" charset="-127"/>
              </a:rPr>
              <a:t>1945</a:t>
            </a:r>
            <a:r>
              <a:rPr lang="ko-KR" altLang="en-US" sz="1400" b="0" kern="0" dirty="0" smtClean="0">
                <a:latin typeface="Arial Narrow"/>
                <a:ea typeface="굴림" pitchFamily="50" charset="-127"/>
              </a:rPr>
              <a:t>년</a:t>
            </a:r>
            <a:r>
              <a:rPr lang="en-US" altLang="ko-KR" sz="1400" b="0" kern="0" dirty="0" smtClean="0">
                <a:latin typeface="Arial Narrow"/>
                <a:ea typeface="굴림" pitchFamily="50" charset="-127"/>
              </a:rPr>
              <a:t>, TV </a:t>
            </a:r>
            <a:r>
              <a:rPr lang="ko-KR" altLang="en-US" sz="1400" b="0" kern="0" dirty="0" smtClean="0">
                <a:latin typeface="Arial Narrow"/>
                <a:ea typeface="굴림" pitchFamily="50" charset="-127"/>
              </a:rPr>
              <a:t>방송의 본격적인 시작</a:t>
            </a:r>
            <a:endParaRPr lang="en-US" altLang="ko-KR" sz="14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400" b="0" kern="0" dirty="0" smtClean="0">
                <a:latin typeface="Arial Narrow"/>
                <a:ea typeface="굴림" pitchFamily="50" charset="-127"/>
              </a:rPr>
              <a:t>1980</a:t>
            </a:r>
            <a:r>
              <a:rPr lang="ko-KR" altLang="en-US" sz="1400" b="0" kern="0" dirty="0" smtClean="0">
                <a:latin typeface="Arial Narrow"/>
                <a:ea typeface="굴림" pitchFamily="50" charset="-127"/>
              </a:rPr>
              <a:t>년대</a:t>
            </a:r>
            <a:r>
              <a:rPr lang="en-US" altLang="ko-KR" sz="14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400" b="0" kern="0" dirty="0" smtClean="0">
                <a:latin typeface="Arial Narrow"/>
                <a:ea typeface="굴림" pitchFamily="50" charset="-127"/>
              </a:rPr>
              <a:t>위성통신을 이용한 위성방송의 시작</a:t>
            </a:r>
            <a:endParaRPr lang="en-US" altLang="ko-KR" sz="14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6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2020</a:t>
            </a:r>
            <a:r>
              <a:rPr lang="ko-KR" altLang="en-US" sz="16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년 현재</a:t>
            </a:r>
            <a:r>
              <a:rPr lang="en-US" altLang="ko-KR" sz="16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, 5 G </a:t>
            </a:r>
            <a:r>
              <a:rPr lang="ko-KR" altLang="en-US" sz="16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통신의 본격적인 시작</a:t>
            </a:r>
            <a:endParaRPr lang="en-US" altLang="ko-KR" sz="1600" u="sng" kern="0" dirty="0">
              <a:solidFill>
                <a:srgbClr val="FF0000"/>
              </a:solidFill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892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403757" y="1348262"/>
            <a:ext cx="3142755" cy="2554894"/>
            <a:chOff x="5403757" y="1348262"/>
            <a:chExt cx="3142755" cy="2554894"/>
          </a:xfrm>
        </p:grpSpPr>
        <p:pic>
          <p:nvPicPr>
            <p:cNvPr id="1036" name="Picture 12" descr="블루투스 모듈(HC-06)-무선통신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20" r="4727"/>
            <a:stretch/>
          </p:blipFill>
          <p:spPr bwMode="auto">
            <a:xfrm rot="2732208">
              <a:off x="5987499" y="1344142"/>
              <a:ext cx="2554894" cy="2563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 bwMode="auto">
            <a:xfrm>
              <a:off x="5403757" y="2154810"/>
              <a:ext cx="465192" cy="941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algn="r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1200" kern="0" dirty="0" smtClean="0">
                  <a:solidFill>
                    <a:srgbClr val="FF0000"/>
                  </a:solidFill>
                  <a:latin typeface="Arial Narrow" panose="020B0606020202030204" pitchFamily="34" charset="0"/>
                </a:rPr>
                <a:t>RX</a:t>
              </a:r>
            </a:p>
            <a:p>
              <a:pPr marL="0" algn="r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1200" kern="0" dirty="0" smtClean="0">
                  <a:solidFill>
                    <a:srgbClr val="FF0000"/>
                  </a:solidFill>
                  <a:latin typeface="Arial Narrow" panose="020B0606020202030204" pitchFamily="34" charset="0"/>
                </a:rPr>
                <a:t>TX</a:t>
              </a:r>
            </a:p>
            <a:p>
              <a:pPr marL="0" algn="r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1200" kern="0" dirty="0" smtClean="0">
                  <a:solidFill>
                    <a:srgbClr val="FF0000"/>
                  </a:solidFill>
                  <a:latin typeface="Arial Narrow" panose="020B0606020202030204" pitchFamily="34" charset="0"/>
                </a:rPr>
                <a:t>GND</a:t>
              </a:r>
            </a:p>
            <a:p>
              <a:pPr marL="0" algn="r">
                <a:spcBef>
                  <a:spcPct val="20000"/>
                </a:spcBef>
                <a:buClr>
                  <a:srgbClr val="9999CC"/>
                </a:buClr>
                <a:buSzPct val="80000"/>
              </a:pPr>
              <a:r>
                <a:rPr lang="en-US" altLang="ko-KR" sz="1200" kern="0" dirty="0" smtClean="0">
                  <a:solidFill>
                    <a:srgbClr val="FF0000"/>
                  </a:solidFill>
                  <a:latin typeface="Arial Narrow" panose="020B0606020202030204" pitchFamily="34" charset="0"/>
                </a:rPr>
                <a:t>VCC</a:t>
              </a:r>
              <a:endParaRPr lang="ko-KR" altLang="en-US" sz="1200" kern="0" dirty="0" smtClean="0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아두이노 통신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–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블루투스 통신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8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블루투스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?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471685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600" b="0" kern="0" dirty="0">
                <a:latin typeface="Arial Narrow"/>
                <a:ea typeface="굴림" pitchFamily="50" charset="-127"/>
              </a:rPr>
              <a:t>블루투스란 휴대폰</a:t>
            </a:r>
            <a:r>
              <a:rPr lang="en-US" altLang="ko-KR" sz="1600" b="0" kern="0" dirty="0">
                <a:latin typeface="Arial Narrow"/>
                <a:ea typeface="굴림" pitchFamily="50" charset="-127"/>
              </a:rPr>
              <a:t>, </a:t>
            </a:r>
            <a:r>
              <a:rPr lang="ko-KR" altLang="en-US" sz="1600" b="0" kern="0" dirty="0">
                <a:latin typeface="Arial Narrow"/>
                <a:ea typeface="굴림" pitchFamily="50" charset="-127"/>
              </a:rPr>
              <a:t>노트북</a:t>
            </a:r>
            <a:r>
              <a:rPr lang="en-US" altLang="ko-KR" sz="1600" b="0" kern="0" dirty="0">
                <a:latin typeface="Arial Narrow"/>
                <a:ea typeface="굴림" pitchFamily="50" charset="-127"/>
              </a:rPr>
              <a:t>, </a:t>
            </a:r>
            <a:r>
              <a:rPr lang="ko-KR" altLang="en-US" sz="1600" b="0" kern="0" dirty="0">
                <a:latin typeface="Arial Narrow"/>
                <a:ea typeface="굴림" pitchFamily="50" charset="-127"/>
              </a:rPr>
              <a:t>이어폰</a:t>
            </a:r>
            <a:r>
              <a:rPr lang="en-US" altLang="ko-KR" sz="1600" b="0" kern="0" dirty="0">
                <a:latin typeface="Arial Narrow"/>
                <a:ea typeface="굴림" pitchFamily="50" charset="-127"/>
              </a:rPr>
              <a:t>, </a:t>
            </a:r>
            <a:r>
              <a:rPr lang="ko-KR" altLang="en-US" sz="1600" b="0" kern="0" dirty="0">
                <a:latin typeface="Arial Narrow"/>
                <a:ea typeface="굴림" pitchFamily="50" charset="-127"/>
              </a:rPr>
              <a:t>헤드폰등의 휴대기기를 서로 연결하여 정보를 교환하는 근거리 무선 </a:t>
            </a:r>
            <a:r>
              <a:rPr lang="ko-KR" altLang="en-US" sz="1600" b="0" kern="0" dirty="0" smtClean="0">
                <a:latin typeface="Arial Narrow"/>
                <a:ea typeface="굴림" pitchFamily="50" charset="-127"/>
              </a:rPr>
              <a:t>기술 </a:t>
            </a:r>
            <a:r>
              <a:rPr lang="en-US" altLang="ko-KR" sz="16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en-US" altLang="ko-KR" sz="1600" b="0" kern="0" dirty="0">
                <a:latin typeface="Arial Narrow"/>
                <a:ea typeface="굴림" pitchFamily="50" charset="-127"/>
              </a:rPr>
              <a:t>10M</a:t>
            </a:r>
            <a:r>
              <a:rPr lang="ko-KR" altLang="en-US" sz="1600" b="0" kern="0" dirty="0">
                <a:latin typeface="Arial Narrow"/>
                <a:ea typeface="굴림" pitchFamily="50" charset="-127"/>
              </a:rPr>
              <a:t>이내</a:t>
            </a:r>
            <a:r>
              <a:rPr lang="en-US" altLang="ko-KR" sz="1600" b="0" kern="0" dirty="0">
                <a:latin typeface="Arial Narrow"/>
                <a:ea typeface="굴림" pitchFamily="50" charset="-127"/>
              </a:rPr>
              <a:t>)</a:t>
            </a:r>
            <a:r>
              <a:rPr lang="ko-KR" altLang="en-US" sz="1600" b="0" kern="0" dirty="0">
                <a:latin typeface="Arial Narrow"/>
                <a:ea typeface="굴림" pitchFamily="50" charset="-127"/>
              </a:rPr>
              <a:t>의 표준</a:t>
            </a:r>
            <a:endParaRPr lang="en-US" altLang="ko-KR" sz="16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1026" name="Picture 2" descr="https://post-phinf.pstatic.net/MjAxOTA0MDJfMjA3/MDAxNTU0MTY2Njg4OTA5.Iqnh9WymMcxjl7KjIfoezBViqKLwgYcLeur8gCjvHwgg.twMIrarchfoHG5ll79MLYvLWEKucKW3_No809TJEDFkg.JPEG/BLUETOOTH.jpg?type=w1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824" y="629581"/>
            <a:ext cx="4343597" cy="119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0" y="1907147"/>
            <a:ext cx="5336726" cy="1526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600" b="0" kern="0" dirty="0">
                <a:latin typeface="굴림" panose="020B0600000101010101" pitchFamily="50" charset="-127"/>
                <a:ea typeface="굴림" panose="020B0600000101010101" pitchFamily="50" charset="-127"/>
              </a:rPr>
              <a:t>블루투스의 장점이라고 한다면 </a:t>
            </a:r>
            <a:r>
              <a:rPr lang="ko-KR" altLang="en-US" sz="1600" u="sng" kern="0" dirty="0">
                <a:latin typeface="굴림" panose="020B0600000101010101" pitchFamily="50" charset="-127"/>
                <a:ea typeface="굴림" panose="020B0600000101010101" pitchFamily="50" charset="-127"/>
              </a:rPr>
              <a:t>남녀 노소 누구나 손쉽고 간편하게 사용이 </a:t>
            </a:r>
            <a:r>
              <a:rPr lang="ko-KR" altLang="en-US" sz="1600" u="sng" kern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가능한 점</a:t>
            </a:r>
            <a:r>
              <a:rPr lang="ko-KR" altLang="en-US" sz="1600" b="0" kern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 </a:t>
            </a:r>
            <a:r>
              <a:rPr lang="ko-KR" altLang="en-US" sz="1600" b="0" kern="0" dirty="0">
                <a:latin typeface="굴림" panose="020B0600000101010101" pitchFamily="50" charset="-127"/>
                <a:ea typeface="굴림" panose="020B0600000101010101" pitchFamily="50" charset="-127"/>
              </a:rPr>
              <a:t>장점이나</a:t>
            </a:r>
            <a:r>
              <a:rPr lang="en-US" altLang="ko-KR" sz="1600" b="0" kern="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b="0" kern="0" dirty="0">
                <a:latin typeface="굴림" panose="020B0600000101010101" pitchFamily="50" charset="-127"/>
                <a:ea typeface="굴림" panose="020B0600000101010101" pitchFamily="50" charset="-127"/>
              </a:rPr>
              <a:t>단점으로는 </a:t>
            </a:r>
            <a:r>
              <a:rPr lang="ko-KR" altLang="en-US" sz="1600" u="sng" kern="0" dirty="0">
                <a:latin typeface="굴림" panose="020B0600000101010101" pitchFamily="50" charset="-127"/>
                <a:ea typeface="굴림" panose="020B0600000101010101" pitchFamily="50" charset="-127"/>
              </a:rPr>
              <a:t>거리의 제약이 있으며</a:t>
            </a:r>
            <a:r>
              <a:rPr lang="en-US" altLang="ko-KR" sz="1600" u="sng" kern="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u="sng" kern="0" dirty="0">
                <a:latin typeface="굴림" panose="020B0600000101010101" pitchFamily="50" charset="-127"/>
                <a:ea typeface="굴림" panose="020B0600000101010101" pitchFamily="50" charset="-127"/>
              </a:rPr>
              <a:t>보완에 취약한점 그리고 음질이 일반 와이파이 방식에 비해 떨어지는 단점</a:t>
            </a:r>
            <a:r>
              <a:rPr lang="ko-KR" altLang="en-US" sz="1600" b="0" kern="0" dirty="0">
                <a:latin typeface="굴림" panose="020B0600000101010101" pitchFamily="50" charset="-127"/>
                <a:ea typeface="굴림" panose="020B0600000101010101" pitchFamily="50" charset="-127"/>
              </a:rPr>
              <a:t>이</a:t>
            </a:r>
            <a:r>
              <a:rPr lang="ko-KR" altLang="en-US" sz="1600" kern="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b="0" kern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존재</a:t>
            </a:r>
            <a:endParaRPr lang="en-US" altLang="ko-KR" sz="1600" b="0" kern="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6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RX: </a:t>
            </a:r>
            <a:r>
              <a:rPr lang="ko-KR" altLang="en-US" sz="16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디지털 </a:t>
            </a:r>
            <a:r>
              <a:rPr lang="en-US" altLang="ko-KR" sz="16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7</a:t>
            </a:r>
            <a:r>
              <a:rPr lang="ko-KR" altLang="en-US" sz="16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번</a:t>
            </a:r>
            <a:r>
              <a:rPr lang="en-US" altLang="ko-KR" sz="16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TX: </a:t>
            </a:r>
            <a:r>
              <a:rPr lang="ko-KR" altLang="en-US" sz="16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디지털 </a:t>
            </a:r>
            <a:r>
              <a:rPr lang="en-US" altLang="ko-KR" sz="16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8</a:t>
            </a:r>
            <a:r>
              <a:rPr lang="ko-KR" altLang="en-US" sz="16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번</a:t>
            </a:r>
            <a:r>
              <a:rPr lang="en-US" altLang="ko-KR" sz="16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VCC: 5 V, GND</a:t>
            </a:r>
            <a:endParaRPr lang="en-US" altLang="ko-KR" sz="1600" kern="0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-2579" y="3426148"/>
            <a:ext cx="471685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600" kern="0" dirty="0" smtClean="0">
                <a:latin typeface="Arial Narrow"/>
                <a:ea typeface="굴림" pitchFamily="50" charset="-127"/>
              </a:rPr>
              <a:t>블루투스 사용 예시</a:t>
            </a:r>
            <a:endParaRPr lang="en-US" altLang="ko-KR" sz="160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1824" y="3754247"/>
            <a:ext cx="8971642" cy="2726476"/>
            <a:chOff x="99931" y="3548230"/>
            <a:chExt cx="8971642" cy="2726476"/>
          </a:xfrm>
        </p:grpSpPr>
        <p:pic>
          <p:nvPicPr>
            <p:cNvPr id="1028" name="Picture 4" descr="Beats by Dr. Dre Studio3 Wireless Bluetooth Headphones MX412LL/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31" y="3601475"/>
              <a:ext cx="2561788" cy="2561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e may know what iPhone 12 will look like: All the design clues, from  colors to sizes - CNE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64" t="6965" r="26206" b="653"/>
            <a:stretch/>
          </p:blipFill>
          <p:spPr bwMode="auto">
            <a:xfrm>
              <a:off x="2650602" y="3548230"/>
              <a:ext cx="2136105" cy="2694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Mercedes-Benz EQC: 인테리어 사양 라인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7187" y="3548230"/>
              <a:ext cx="4024386" cy="2726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20"/>
          <p:cNvSpPr/>
          <p:nvPr/>
        </p:nvSpPr>
        <p:spPr>
          <a:xfrm>
            <a:off x="5833073" y="3135790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아두이노에 주로 쓰이는 </a:t>
            </a:r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HC-06 </a:t>
            </a:r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블루투스 모듈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99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아두이노 통신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–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블루투스 통신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9</a:t>
            </a:fld>
            <a:r>
              <a:rPr lang="en-US" dirty="0" smtClean="0"/>
              <a:t>/20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altLang="ko-KR" dirty="0"/>
              <a:t>Introduction to Robot Making Class</a:t>
            </a:r>
          </a:p>
          <a:p>
            <a:r>
              <a:rPr lang="en-US" altLang="ko-KR" dirty="0"/>
              <a:t>week 4 – Fundamentals of Robot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블루투스 통신 예제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51695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블루투스를 연결하기 위한 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과정 </a:t>
            </a:r>
            <a:r>
              <a:rPr lang="en-US" altLang="ko-KR" sz="160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600" kern="0" dirty="0" smtClean="0">
                <a:latin typeface="Arial Narrow"/>
                <a:ea typeface="굴림" pitchFamily="50" charset="-127"/>
              </a:rPr>
              <a:t>바로 될 수도 있음</a:t>
            </a:r>
            <a:r>
              <a:rPr lang="en-US" altLang="ko-KR" sz="1600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sz="1800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305" y="629582"/>
            <a:ext cx="3885116" cy="562214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0" y="1394895"/>
            <a:ext cx="5293663" cy="977113"/>
            <a:chOff x="0" y="1394895"/>
            <a:chExt cx="5293663" cy="977113"/>
          </a:xfrm>
        </p:grpSpPr>
        <p:pic>
          <p:nvPicPr>
            <p:cNvPr id="3074" name="Picture 2" descr="https://blog.kakaocdn.net/dn/PO2yf/btqBE0qDIuz/FYOYbDM9d8l5M9SxHIPngK/img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807"/>
            <a:stretch/>
          </p:blipFill>
          <p:spPr bwMode="auto">
            <a:xfrm>
              <a:off x="0" y="1671894"/>
              <a:ext cx="5293663" cy="700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3"/>
            <p:cNvSpPr txBox="1">
              <a:spLocks noChangeArrowheads="1"/>
            </p:cNvSpPr>
            <p:nvPr/>
          </p:nvSpPr>
          <p:spPr bwMode="auto">
            <a:xfrm>
              <a:off x="0" y="1394895"/>
              <a:ext cx="516952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1.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시리얼 모니터를 킨 후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엔터 입력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(OK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가 뜸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)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2506486"/>
            <a:ext cx="5293663" cy="1715763"/>
            <a:chOff x="0" y="2478370"/>
            <a:chExt cx="5293663" cy="1715763"/>
          </a:xfrm>
        </p:grpSpPr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0" y="2478370"/>
              <a:ext cx="5169529" cy="941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>
                  <a:latin typeface="Arial Narrow"/>
                  <a:ea typeface="굴림" pitchFamily="50" charset="-127"/>
                </a:rPr>
                <a:t>2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. AT+NAME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이름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(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영어로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),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블루투스 이름을 설정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(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예시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. AT+NAME</a:t>
              </a:r>
              <a:r>
                <a:rPr lang="en-US" altLang="ko-KR" sz="1800" b="0" kern="0" dirty="0" smtClean="0">
                  <a:solidFill>
                    <a:srgbClr val="FF0000"/>
                  </a:solidFill>
                  <a:latin typeface="Arial Narrow"/>
                  <a:ea typeface="굴림" pitchFamily="50" charset="-127"/>
                </a:rPr>
                <a:t>HWANG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) // HWANG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이 블루투스 이름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그러면 </a:t>
              </a:r>
              <a:r>
                <a:rPr lang="en-US" altLang="ko-KR" sz="1800" b="0" kern="0" dirty="0" err="1" smtClean="0">
                  <a:latin typeface="Arial Narrow"/>
                  <a:ea typeface="굴림" pitchFamily="50" charset="-127"/>
                </a:rPr>
                <a:t>Oksetname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이 자동으로 뜰 것입니다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452509"/>
              <a:ext cx="5293663" cy="74162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0" y="4356727"/>
            <a:ext cx="5293663" cy="1585841"/>
            <a:chOff x="0" y="4226476"/>
            <a:chExt cx="5293663" cy="1585841"/>
          </a:xfrm>
        </p:grpSpPr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0" y="4226476"/>
              <a:ext cx="5169529" cy="941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3. AT+PIN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비밀번호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블루투스 비밀번호를 설정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(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예시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. AT+PIN1234) // 1234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로 비밀번호를 설정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그러면 </a:t>
              </a:r>
              <a:r>
                <a:rPr lang="en-US" altLang="ko-KR" sz="1800" b="0" kern="0" dirty="0" err="1" smtClean="0">
                  <a:latin typeface="Arial Narrow"/>
                  <a:ea typeface="굴림" pitchFamily="50" charset="-127"/>
                </a:rPr>
                <a:t>OKsetPIN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이 자동으로 뜰 것입니다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631" y="5235144"/>
              <a:ext cx="5244032" cy="577173"/>
            </a:xfrm>
            <a:prstGeom prst="rect">
              <a:avLst/>
            </a:prstGeom>
          </p:spPr>
        </p:pic>
      </p:grp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-2579" y="6077047"/>
            <a:ext cx="51695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>
                <a:latin typeface="Arial Narrow"/>
                <a:ea typeface="굴림" pitchFamily="50" charset="-127"/>
              </a:rPr>
              <a:t>4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.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스마트폰으로 블루투스를 연결해봅시다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32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"/>
        <a:ea typeface="Osaka"/>
        <a:cs typeface="Osaka"/>
      </a:majorFont>
      <a:minorFont>
        <a:latin typeface="Times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99">
            <a:alpha val="8000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200" b="0" dirty="0" smtClean="0">
            <a:solidFill>
              <a:schemeClr val="tx1"/>
            </a:solidFill>
            <a:latin typeface="Arial Narrow" panose="020B0606020202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187534"/>
            </a:solidFill>
            <a:effectLst/>
            <a:latin typeface="Arial" charset="0"/>
            <a:ea typeface="Osaka" charset="-128"/>
            <a:cs typeface="Osaka" charset="-128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algn="l">
          <a:spcBef>
            <a:spcPct val="20000"/>
          </a:spcBef>
          <a:buClr>
            <a:srgbClr val="9999CC"/>
          </a:buClr>
          <a:buSzPct val="80000"/>
          <a:defRPr sz="2000" b="0" kern="0" dirty="0" smtClean="0">
            <a:solidFill>
              <a:srgbClr val="000000"/>
            </a:solidFill>
            <a:latin typeface="Arial Narrow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53462</TotalTime>
  <Words>1262</Words>
  <Application>Microsoft Office PowerPoint</Application>
  <PresentationFormat>화면 슬라이드 쇼(4:3)</PresentationFormat>
  <Paragraphs>231</Paragraphs>
  <Slides>20</Slides>
  <Notes>1</Notes>
  <HiddenSlides>0</HiddenSlides>
  <MMClips>9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Osaka</vt:lpstr>
      <vt:lpstr>굴림</vt:lpstr>
      <vt:lpstr>맑은 고딕</vt:lpstr>
      <vt:lpstr>Arial</vt:lpstr>
      <vt:lpstr>Arial Narrow</vt:lpstr>
      <vt:lpstr>Times</vt:lpstr>
      <vt:lpstr>Times New Roman</vt:lpstr>
      <vt:lpstr>Wingdings</vt:lpstr>
      <vt:lpstr>Blank Presentation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Francis Bitter Magnet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Yukikazu Iwasa</dc:creator>
  <cp:lastModifiedBy>박 성현</cp:lastModifiedBy>
  <cp:revision>2382</cp:revision>
  <cp:lastPrinted>2017-05-19T07:02:17Z</cp:lastPrinted>
  <dcterms:created xsi:type="dcterms:W3CDTF">2014-11-19T03:59:33Z</dcterms:created>
  <dcterms:modified xsi:type="dcterms:W3CDTF">2020-11-12T15:20:28Z</dcterms:modified>
</cp:coreProperties>
</file>